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0"/>
  </p:notesMasterIdLst>
  <p:handoutMasterIdLst>
    <p:handoutMasterId r:id="rId71"/>
  </p:handoutMasterIdLst>
  <p:sldIdLst>
    <p:sldId id="256" r:id="rId2"/>
    <p:sldId id="257" r:id="rId3"/>
    <p:sldId id="258" r:id="rId4"/>
    <p:sldId id="387" r:id="rId5"/>
    <p:sldId id="389" r:id="rId6"/>
    <p:sldId id="390" r:id="rId7"/>
    <p:sldId id="391" r:id="rId8"/>
    <p:sldId id="392" r:id="rId9"/>
    <p:sldId id="260" r:id="rId10"/>
    <p:sldId id="261" r:id="rId11"/>
    <p:sldId id="262" r:id="rId12"/>
    <p:sldId id="414" r:id="rId13"/>
    <p:sldId id="277" r:id="rId14"/>
    <p:sldId id="278" r:id="rId15"/>
    <p:sldId id="279" r:id="rId16"/>
    <p:sldId id="280" r:id="rId17"/>
    <p:sldId id="404" r:id="rId18"/>
    <p:sldId id="405" r:id="rId19"/>
    <p:sldId id="403" r:id="rId20"/>
    <p:sldId id="406" r:id="rId21"/>
    <p:sldId id="281" r:id="rId22"/>
    <p:sldId id="411" r:id="rId23"/>
    <p:sldId id="415" r:id="rId24"/>
    <p:sldId id="269" r:id="rId25"/>
    <p:sldId id="270" r:id="rId26"/>
    <p:sldId id="271" r:id="rId27"/>
    <p:sldId id="272" r:id="rId28"/>
    <p:sldId id="408" r:id="rId29"/>
    <p:sldId id="409" r:id="rId30"/>
    <p:sldId id="410" r:id="rId31"/>
    <p:sldId id="413" r:id="rId32"/>
    <p:sldId id="398" r:id="rId33"/>
    <p:sldId id="400" r:id="rId34"/>
    <p:sldId id="399" r:id="rId35"/>
    <p:sldId id="401" r:id="rId36"/>
    <p:sldId id="407" r:id="rId37"/>
    <p:sldId id="283" r:id="rId38"/>
    <p:sldId id="460" r:id="rId39"/>
    <p:sldId id="459" r:id="rId40"/>
    <p:sldId id="416" r:id="rId41"/>
    <p:sldId id="322" r:id="rId42"/>
    <p:sldId id="418" r:id="rId43"/>
    <p:sldId id="420" r:id="rId44"/>
    <p:sldId id="286" r:id="rId45"/>
    <p:sldId id="287" r:id="rId46"/>
    <p:sldId id="288" r:id="rId47"/>
    <p:sldId id="289" r:id="rId48"/>
    <p:sldId id="290" r:id="rId49"/>
    <p:sldId id="291" r:id="rId50"/>
    <p:sldId id="426" r:id="rId51"/>
    <p:sldId id="440" r:id="rId52"/>
    <p:sldId id="437" r:id="rId53"/>
    <p:sldId id="438" r:id="rId54"/>
    <p:sldId id="439" r:id="rId55"/>
    <p:sldId id="422" r:id="rId56"/>
    <p:sldId id="330" r:id="rId57"/>
    <p:sldId id="441" r:id="rId58"/>
    <p:sldId id="445" r:id="rId59"/>
    <p:sldId id="444" r:id="rId60"/>
    <p:sldId id="297" r:id="rId61"/>
    <p:sldId id="452" r:id="rId62"/>
    <p:sldId id="446" r:id="rId63"/>
    <p:sldId id="425" r:id="rId64"/>
    <p:sldId id="447" r:id="rId65"/>
    <p:sldId id="298" r:id="rId66"/>
    <p:sldId id="300" r:id="rId67"/>
    <p:sldId id="301" r:id="rId68"/>
    <p:sldId id="448" r:id="rId69"/>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91D"/>
    <a:srgbClr val="250B91"/>
    <a:srgbClr val="123612"/>
    <a:srgbClr val="49C349"/>
    <a:srgbClr val="3510D2"/>
    <a:srgbClr val="D60093"/>
    <a:srgbClr val="DEFDFE"/>
    <a:srgbClr val="6DFA26"/>
    <a:srgbClr val="3E1F7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7" d="100"/>
          <a:sy n="67" d="100"/>
        </p:scale>
        <p:origin x="-1476" y="-108"/>
      </p:cViewPr>
      <p:guideLst>
        <p:guide orient="horz" pos="2160"/>
        <p:guide pos="2880"/>
      </p:guideLst>
    </p:cSldViewPr>
  </p:slideViewPr>
  <p:notesTextViewPr>
    <p:cViewPr>
      <p:scale>
        <a:sx n="100" d="100"/>
        <a:sy n="100" d="100"/>
      </p:scale>
      <p:origin x="0" y="0"/>
    </p:cViewPr>
  </p:notesTextViewPr>
  <p:sorterViewPr>
    <p:cViewPr>
      <p:scale>
        <a:sx n="20" d="100"/>
        <a:sy n="2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B2796873-8E71-411D-A67B-F0E34C391DF6}" type="datetimeFigureOut">
              <a:rPr lang="en-US" smtClean="0"/>
              <a:pPr/>
              <a:t>7/2/2012</a:t>
            </a:fld>
            <a:endParaRPr lang="en-US"/>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7544F920-A5EE-485C-AD9A-FF6022248366}" type="slidenum">
              <a:rPr lang="en-US" smtClean="0"/>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2 Marcador de fecha"/>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E23B4F98-F9C5-4B2C-AC9B-405EB934E5AC}" type="datetimeFigureOut">
              <a:rPr lang="en-US" smtClean="0"/>
              <a:pPr/>
              <a:t>7/2/2012</a:t>
            </a:fld>
            <a:endParaRPr lang="en-US"/>
          </a:p>
        </p:txBody>
      </p:sp>
      <p:sp>
        <p:nvSpPr>
          <p:cNvPr id="4" name="3 Marcador de imagen de diapositiva"/>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4 Marcador de notas"/>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6 Marcador de número de diapositiva"/>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5451BE2C-B22F-4DBE-8F9C-5FE2702AA9E5}"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F4E405D2-B5AD-45A3-8024-AFDC76BF02A8}" type="slidenum">
              <a:rPr lang="es-ES_tradnl" smtClean="0"/>
              <a:pPr>
                <a:defRPr/>
              </a:pPr>
              <a:t>8</a:t>
            </a:fld>
            <a:endParaRPr lang="es-ES_tradnl"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99D8977A-69D0-413E-ACF1-E9F00C0608BD}" type="slidenum">
              <a:rPr lang="es-ES_tradnl" smtClean="0">
                <a:solidFill>
                  <a:srgbClr val="000000"/>
                </a:solidFill>
              </a:rPr>
              <a:pPr>
                <a:defRPr/>
              </a:pPr>
              <a:t>47</a:t>
            </a:fld>
            <a:endParaRPr lang="es-ES_tradnl" smtClean="0">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4CBAB0FD-B4F1-46BC-BE38-342C695EF3BD}" type="slidenum">
              <a:rPr lang="es-ES_tradnl" smtClean="0">
                <a:solidFill>
                  <a:srgbClr val="000000"/>
                </a:solidFill>
              </a:rPr>
              <a:pPr>
                <a:defRPr/>
              </a:pPr>
              <a:t>48</a:t>
            </a:fld>
            <a:endParaRPr lang="es-ES_tradnl" smtClean="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5833B694-E4BF-40B4-B250-87E780E53043}" type="slidenum">
              <a:rPr lang="es-ES_tradnl" smtClean="0">
                <a:solidFill>
                  <a:srgbClr val="000000"/>
                </a:solidFill>
              </a:rPr>
              <a:pPr>
                <a:defRPr/>
              </a:pPr>
              <a:t>49</a:t>
            </a:fld>
            <a:endParaRPr lang="es-ES_tradnl" smtClean="0">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E700AE76-BEEE-4C54-BCBA-573802EADC00}" type="slidenum">
              <a:rPr lang="es-ES_tradnl" smtClean="0">
                <a:solidFill>
                  <a:srgbClr val="000000"/>
                </a:solidFill>
              </a:rPr>
              <a:pPr>
                <a:defRPr/>
              </a:pPr>
              <a:t>60</a:t>
            </a:fld>
            <a:endParaRPr lang="es-ES_tradnl" smtClean="0">
              <a:solidFill>
                <a:srgbClr val="0000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DAD344B6-B9EB-4022-B2AA-46330313C727}" type="slidenum">
              <a:rPr lang="es-ES_tradnl" smtClean="0">
                <a:solidFill>
                  <a:srgbClr val="000000"/>
                </a:solidFill>
              </a:rPr>
              <a:pPr>
                <a:defRPr/>
              </a:pPr>
              <a:t>65</a:t>
            </a:fld>
            <a:endParaRPr lang="es-ES_tradnl" smtClean="0">
              <a:solidFill>
                <a:srgbClr val="0000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D20A93FA-5296-4F32-85D6-CFF82D144558}" type="slidenum">
              <a:rPr lang="es-ES_tradnl" smtClean="0">
                <a:solidFill>
                  <a:srgbClr val="000000"/>
                </a:solidFill>
              </a:rPr>
              <a:pPr>
                <a:defRPr/>
              </a:pPr>
              <a:t>66</a:t>
            </a:fld>
            <a:endParaRPr lang="es-ES_tradnl" smtClean="0">
              <a:solidFill>
                <a:srgbClr val="000000"/>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p>
            <a:pPr>
              <a:defRPr/>
            </a:pPr>
            <a:fld id="{1C61E3A7-1A64-425D-9904-B99B649897C9}" type="slidenum">
              <a:rPr lang="es-ES_tradnl" smtClean="0">
                <a:solidFill>
                  <a:srgbClr val="000000"/>
                </a:solidFill>
              </a:rPr>
              <a:pPr>
                <a:defRPr/>
              </a:pPr>
              <a:t>67</a:t>
            </a:fld>
            <a:endParaRPr lang="es-ES_tradnl"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F4E405D2-B5AD-45A3-8024-AFDC76BF02A8}" type="slidenum">
              <a:rPr lang="es-ES_tradnl" smtClean="0"/>
              <a:pPr>
                <a:defRPr/>
              </a:pPr>
              <a:t>17</a:t>
            </a:fld>
            <a:endParaRPr lang="es-ES_tradnl"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F4E405D2-B5AD-45A3-8024-AFDC76BF02A8}" type="slidenum">
              <a:rPr lang="es-ES_tradnl" smtClean="0"/>
              <a:pPr>
                <a:defRPr/>
              </a:pPr>
              <a:t>37</a:t>
            </a:fld>
            <a:endParaRPr lang="es-ES_tradnl"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6673E911-6429-4A33-BDD9-BAC1970A6B10}" type="slidenum">
              <a:rPr lang="es-ES_tradnl" smtClean="0"/>
              <a:pPr>
                <a:defRPr/>
              </a:pPr>
              <a:t>40</a:t>
            </a:fld>
            <a:endParaRPr lang="es-ES_tradnl"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6673E911-6429-4A33-BDD9-BAC1970A6B10}" type="slidenum">
              <a:rPr lang="es-ES_tradnl" smtClean="0"/>
              <a:pPr>
                <a:defRPr/>
              </a:pPr>
              <a:t>41</a:t>
            </a:fld>
            <a:endParaRPr lang="es-ES_tradnl"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F4E405D2-B5AD-45A3-8024-AFDC76BF02A8}" type="slidenum">
              <a:rPr lang="es-ES_tradnl" smtClean="0"/>
              <a:pPr>
                <a:defRPr/>
              </a:pPr>
              <a:t>42</a:t>
            </a:fld>
            <a:endParaRPr lang="es-ES_tradnl"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B810DE61-64C2-4287-8303-ABAB17A69F4E}" type="slidenum">
              <a:rPr lang="es-ES_tradnl" smtClean="0">
                <a:solidFill>
                  <a:srgbClr val="000000"/>
                </a:solidFill>
              </a:rPr>
              <a:pPr>
                <a:defRPr/>
              </a:pPr>
              <a:t>44</a:t>
            </a:fld>
            <a:endParaRPr lang="es-ES_tradnl" smtClean="0">
              <a:solidFill>
                <a:srgbClr val="000000"/>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92A8B776-6470-4C82-BB0A-5535E3F68F6F}" type="slidenum">
              <a:rPr lang="es-ES_tradnl" smtClean="0">
                <a:solidFill>
                  <a:srgbClr val="000000"/>
                </a:solidFill>
              </a:rPr>
              <a:pPr>
                <a:defRPr/>
              </a:pPr>
              <a:t>45</a:t>
            </a:fld>
            <a:endParaRPr lang="es-ES_tradnl" smtClean="0">
              <a:solidFill>
                <a:srgbClr val="000000"/>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BDEA4E1D-2C1D-4242-85F8-E792105838D1}" type="slidenum">
              <a:rPr lang="es-ES_tradnl" smtClean="0">
                <a:solidFill>
                  <a:srgbClr val="000000"/>
                </a:solidFill>
              </a:rPr>
              <a:pPr>
                <a:defRPr/>
              </a:pPr>
              <a:t>46</a:t>
            </a:fld>
            <a:endParaRPr lang="es-ES_tradnl" smtClean="0">
              <a:solidFill>
                <a:srgbClr val="000000"/>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s-ES" smtClean="0">
              <a:latin typeface="Times New Roman" pitchFamily="1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6" name="5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6" name="5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6" name="5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79712" y="116632"/>
            <a:ext cx="6707088" cy="634082"/>
          </a:xfrm>
        </p:spPr>
        <p:txBody>
          <a:bodyPr/>
          <a:lstStyle>
            <a:lvl1pPr>
              <a:defRPr sz="2800">
                <a:latin typeface="Arial" pitchFamily="34" charset="0"/>
                <a:cs typeface="Arial" pitchFamily="34" charset="0"/>
              </a:defRPr>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457200" y="980728"/>
            <a:ext cx="8229600" cy="5400600"/>
          </a:xfrm>
        </p:spPr>
        <p:txBody>
          <a:bodyPr/>
          <a:lstStyle>
            <a:lvl1pPr>
              <a:defRPr sz="2200">
                <a:latin typeface="Arial" pitchFamily="34" charset="0"/>
                <a:cs typeface="Arial" pitchFamily="34" charset="0"/>
              </a:defRPr>
            </a:lvl1pPr>
            <a:lvl2pPr>
              <a:defRPr sz="20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6" name="5 Marcador de número de diapositiva"/>
          <p:cNvSpPr>
            <a:spLocks noGrp="1"/>
          </p:cNvSpPr>
          <p:nvPr>
            <p:ph type="sldNum" sz="quarter" idx="12"/>
          </p:nvPr>
        </p:nvSpPr>
        <p:spPr>
          <a:xfrm>
            <a:off x="8100392" y="6356350"/>
            <a:ext cx="586408" cy="365125"/>
          </a:xfrm>
        </p:spPr>
        <p:txBody>
          <a:bodyPr/>
          <a:lstStyle>
            <a:lvl1pPr>
              <a:defRPr sz="1200">
                <a:solidFill>
                  <a:schemeClr val="tx1"/>
                </a:solidFill>
                <a:latin typeface="Arial" pitchFamily="34" charset="0"/>
                <a:cs typeface="Arial" pitchFamily="34" charset="0"/>
              </a:defRPr>
            </a:lvl1pPr>
          </a:lstStyle>
          <a:p>
            <a:fld id="{A856451F-7AAC-4C2E-80D4-62935059D472}" type="slidenum">
              <a:rPr lang="en-US" smtClean="0"/>
              <a:pPr/>
              <a:t>‹Nº›</a:t>
            </a:fld>
            <a:endParaRPr lang="en-US"/>
          </a:p>
        </p:txBody>
      </p:sp>
      <p:sp>
        <p:nvSpPr>
          <p:cNvPr id="7" name="Line 17"/>
          <p:cNvSpPr>
            <a:spLocks noChangeShapeType="1"/>
          </p:cNvSpPr>
          <p:nvPr userDrawn="1"/>
        </p:nvSpPr>
        <p:spPr bwMode="auto">
          <a:xfrm>
            <a:off x="467544" y="908720"/>
            <a:ext cx="8207375" cy="0"/>
          </a:xfrm>
          <a:prstGeom prst="line">
            <a:avLst/>
          </a:prstGeom>
          <a:noFill/>
          <a:ln w="38100">
            <a:solidFill>
              <a:srgbClr val="250B91"/>
            </a:solidFill>
            <a:round/>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pic>
        <p:nvPicPr>
          <p:cNvPr id="8" name="Picture 14" descr="logo_gotzon1"/>
          <p:cNvPicPr>
            <a:picLocks noChangeAspect="1" noChangeArrowheads="1"/>
          </p:cNvPicPr>
          <p:nvPr userDrawn="1"/>
        </p:nvPicPr>
        <p:blipFill>
          <a:blip r:embed="rId2" cstate="print"/>
          <a:srcRect/>
          <a:stretch>
            <a:fillRect/>
          </a:stretch>
        </p:blipFill>
        <p:spPr bwMode="auto">
          <a:xfrm>
            <a:off x="0" y="0"/>
            <a:ext cx="1908175" cy="849313"/>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6" name="5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7" name="6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9" name="8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5" name="4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7" name="6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r>
              <a:rPr lang="pt-BR" smtClean="0"/>
              <a:t>J. Miguel Mas Hesse            Máster Astrofísica UCM/UAM       2011-2012</a:t>
            </a:r>
            <a:endParaRPr lang="en-US"/>
          </a:p>
        </p:txBody>
      </p:sp>
      <p:sp>
        <p:nvSpPr>
          <p:cNvPr id="7" name="6 Marcador de número de diapositiva"/>
          <p:cNvSpPr>
            <a:spLocks noGrp="1"/>
          </p:cNvSpPr>
          <p:nvPr>
            <p:ph type="sldNum" sz="quarter" idx="12"/>
          </p:nvPr>
        </p:nvSpPr>
        <p:spPr/>
        <p:txBody>
          <a:bodyPr/>
          <a:lstStyle/>
          <a:p>
            <a:fld id="{A856451F-7AAC-4C2E-80D4-62935059D472}"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número de diapositiva"/>
          <p:cNvSpPr>
            <a:spLocks noGrp="1"/>
          </p:cNvSpPr>
          <p:nvPr>
            <p:ph type="sldNum" sz="quarter" idx="4"/>
          </p:nvPr>
        </p:nvSpPr>
        <p:spPr>
          <a:xfrm>
            <a:off x="8244408" y="6356350"/>
            <a:ext cx="4423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6451F-7AAC-4C2E-80D4-62935059D47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3600" kern="1200">
          <a:solidFill>
            <a:srgbClr val="250B9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i="1" kern="1200">
          <a:solidFill>
            <a:srgbClr val="250B9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00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C:\Users\MM\Documents\Divulgacion\wmap-evolution.wmv"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file:///C:\Users\MM\Documents\Divulgacion\agn.wmv" TargetMode="External"/><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upload.wikimedia.org/wikipedia/commons/8/8a/Hubble_sequence_photo.pn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M\Documents\Divulgacion\M31.jpg"/>
          <p:cNvPicPr>
            <a:picLocks noChangeAspect="1" noChangeArrowheads="1"/>
          </p:cNvPicPr>
          <p:nvPr/>
        </p:nvPicPr>
        <p:blipFill>
          <a:blip r:embed="rId2" cstate="print"/>
          <a:srcRect t="8001" b="17219"/>
          <a:stretch>
            <a:fillRect/>
          </a:stretch>
        </p:blipFill>
        <p:spPr bwMode="auto">
          <a:xfrm>
            <a:off x="0" y="-1"/>
            <a:ext cx="9170904" cy="6858001"/>
          </a:xfrm>
          <a:prstGeom prst="rect">
            <a:avLst/>
          </a:prstGeom>
          <a:noFill/>
        </p:spPr>
      </p:pic>
      <p:sp>
        <p:nvSpPr>
          <p:cNvPr id="2" name="1 Título"/>
          <p:cNvSpPr>
            <a:spLocks noGrp="1"/>
          </p:cNvSpPr>
          <p:nvPr>
            <p:ph type="ctrTitle"/>
          </p:nvPr>
        </p:nvSpPr>
        <p:spPr>
          <a:xfrm>
            <a:off x="2344216" y="1196752"/>
            <a:ext cx="7772400" cy="1470025"/>
          </a:xfrm>
        </p:spPr>
        <p:txBody>
          <a:bodyPr/>
          <a:lstStyle/>
          <a:p>
            <a:r>
              <a:rPr lang="en-US" smtClean="0">
                <a:solidFill>
                  <a:srgbClr val="DEFDFE"/>
                </a:solidFill>
                <a:latin typeface="Arial" pitchFamily="34" charset="0"/>
                <a:cs typeface="Arial" pitchFamily="34" charset="0"/>
              </a:rPr>
              <a:t>Galaxias y Cosmología </a:t>
            </a:r>
            <a:endParaRPr lang="en-US">
              <a:solidFill>
                <a:srgbClr val="DEFDFE"/>
              </a:solidFill>
              <a:latin typeface="Arial" pitchFamily="34" charset="0"/>
              <a:cs typeface="Arial" pitchFamily="34" charset="0"/>
            </a:endParaRPr>
          </a:p>
        </p:txBody>
      </p:sp>
      <p:sp>
        <p:nvSpPr>
          <p:cNvPr id="3" name="2 Subtítulo"/>
          <p:cNvSpPr>
            <a:spLocks noGrp="1"/>
          </p:cNvSpPr>
          <p:nvPr>
            <p:ph type="subTitle" idx="1"/>
          </p:nvPr>
        </p:nvSpPr>
        <p:spPr>
          <a:xfrm>
            <a:off x="3347864" y="5445224"/>
            <a:ext cx="5645224" cy="1412776"/>
          </a:xfrm>
        </p:spPr>
        <p:txBody>
          <a:bodyPr>
            <a:normAutofit/>
          </a:bodyPr>
          <a:lstStyle/>
          <a:p>
            <a:r>
              <a:rPr lang="en-US" sz="2400" i="1" smtClean="0">
                <a:solidFill>
                  <a:srgbClr val="6DFA26"/>
                </a:solidFill>
                <a:latin typeface="Arial" pitchFamily="34" charset="0"/>
                <a:cs typeface="Arial" pitchFamily="34" charset="0"/>
              </a:rPr>
              <a:t>Jose Miguel Mas Hesse</a:t>
            </a:r>
          </a:p>
          <a:p>
            <a:r>
              <a:rPr lang="en-US" sz="2400" i="1" smtClean="0">
                <a:solidFill>
                  <a:srgbClr val="6DFA26"/>
                </a:solidFill>
                <a:latin typeface="Arial" pitchFamily="34" charset="0"/>
                <a:cs typeface="Arial" pitchFamily="34" charset="0"/>
              </a:rPr>
              <a:t>Centro de Astrobiología  (CSIC-INTA) </a:t>
            </a:r>
          </a:p>
          <a:p>
            <a:r>
              <a:rPr lang="en-US" sz="2400" i="1" smtClean="0">
                <a:solidFill>
                  <a:srgbClr val="6DFA26"/>
                </a:solidFill>
                <a:latin typeface="Arial" pitchFamily="34" charset="0"/>
                <a:cs typeface="Arial" pitchFamily="34" charset="0"/>
              </a:rPr>
              <a:t>Junio de 2012</a:t>
            </a:r>
            <a:endParaRPr lang="en-US" sz="2400" i="1">
              <a:solidFill>
                <a:srgbClr val="6DFA26"/>
              </a:solidFill>
              <a:latin typeface="Arial" pitchFamily="34" charset="0"/>
              <a:cs typeface="Arial" pitchFamily="34" charset="0"/>
            </a:endParaRPr>
          </a:p>
        </p:txBody>
      </p:sp>
      <p:pic>
        <p:nvPicPr>
          <p:cNvPr id="4" name="Picture 5" descr="C:\Users\MM\Documents\AstroMadrid\logos\logo-1.png"/>
          <p:cNvPicPr>
            <a:picLocks noChangeAspect="1" noChangeArrowheads="1"/>
          </p:cNvPicPr>
          <p:nvPr/>
        </p:nvPicPr>
        <p:blipFill>
          <a:blip r:embed="rId3" cstate="print"/>
          <a:srcRect/>
          <a:stretch>
            <a:fillRect/>
          </a:stretch>
        </p:blipFill>
        <p:spPr bwMode="auto">
          <a:xfrm>
            <a:off x="7524750" y="44450"/>
            <a:ext cx="1584325" cy="1189038"/>
          </a:xfrm>
          <a:prstGeom prst="rect">
            <a:avLst/>
          </a:prstGeom>
          <a:noFill/>
          <a:ln w="9525">
            <a:noFill/>
            <a:miter lim="800000"/>
            <a:headEnd/>
            <a:tailEnd/>
          </a:ln>
        </p:spPr>
      </p:pic>
      <p:pic>
        <p:nvPicPr>
          <p:cNvPr id="5" name="Picture 8" descr="C:\Users\MM\Documents\cab\LAEFF\logos\Logo_CAB_Villafranca_Final_150dpi.jpg"/>
          <p:cNvPicPr>
            <a:picLocks noChangeAspect="1" noChangeArrowheads="1"/>
          </p:cNvPicPr>
          <p:nvPr/>
        </p:nvPicPr>
        <p:blipFill>
          <a:blip r:embed="rId4" cstate="print"/>
          <a:srcRect/>
          <a:stretch>
            <a:fillRect/>
          </a:stretch>
        </p:blipFill>
        <p:spPr bwMode="auto">
          <a:xfrm>
            <a:off x="0" y="5646738"/>
            <a:ext cx="2051050" cy="1211262"/>
          </a:xfrm>
          <a:prstGeom prst="rect">
            <a:avLst/>
          </a:prstGeom>
          <a:noFill/>
          <a:ln w="9525">
            <a:noFill/>
            <a:miter lim="800000"/>
            <a:headEnd/>
            <a:tailEnd/>
          </a:ln>
        </p:spPr>
      </p:pic>
      <p:pic>
        <p:nvPicPr>
          <p:cNvPr id="6" name="Picture 2" descr="C:\Users\MM\Documents\Divulgacion\CosmoCaixa\laeff\logo-cosmocaixa.jpg"/>
          <p:cNvPicPr>
            <a:picLocks noChangeAspect="1" noChangeArrowheads="1"/>
          </p:cNvPicPr>
          <p:nvPr/>
        </p:nvPicPr>
        <p:blipFill>
          <a:blip r:embed="rId5" cstate="print"/>
          <a:srcRect/>
          <a:stretch>
            <a:fillRect/>
          </a:stretch>
        </p:blipFill>
        <p:spPr bwMode="auto">
          <a:xfrm>
            <a:off x="2" y="1"/>
            <a:ext cx="2340108" cy="76470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3" name="2 Marcador de contenido"/>
          <p:cNvSpPr>
            <a:spLocks noGrp="1"/>
          </p:cNvSpPr>
          <p:nvPr>
            <p:ph idx="1"/>
          </p:nvPr>
        </p:nvSpPr>
        <p:spPr>
          <a:xfrm>
            <a:off x="457200" y="3429000"/>
            <a:ext cx="8229600" cy="3168352"/>
          </a:xfrm>
        </p:spPr>
        <p:txBody>
          <a:bodyPr/>
          <a:lstStyle/>
          <a:p>
            <a:pPr>
              <a:spcBef>
                <a:spcPct val="50000"/>
              </a:spcBef>
            </a:pPr>
            <a:r>
              <a:rPr lang="es-ES_tradnl" smtClean="0"/>
              <a:t>Hace 13.750 millones de años se produjo una gran explosión, el Big-Bang, a partir </a:t>
            </a:r>
            <a:r>
              <a:rPr lang="es-ES_tradnl" i="1" smtClean="0">
                <a:solidFill>
                  <a:srgbClr val="FF0000"/>
                </a:solidFill>
              </a:rPr>
              <a:t>“de la nada”. </a:t>
            </a:r>
          </a:p>
          <a:p>
            <a:pPr lvl="1">
              <a:spcBef>
                <a:spcPct val="50000"/>
              </a:spcBef>
            </a:pPr>
            <a:r>
              <a:rPr lang="es-ES_tradnl" smtClean="0"/>
              <a:t>Cuando vamos hacia atrás en el tiempo, llega un momento en el que los conceptos de espacio, tiempo, materia y energía se “diluyen” y dejan de tener el significado físico normal.</a:t>
            </a:r>
            <a:endParaRPr lang="en-US" smtClean="0"/>
          </a:p>
          <a:p>
            <a:pPr lvl="1">
              <a:spcBef>
                <a:spcPct val="50000"/>
              </a:spcBef>
            </a:pPr>
            <a:r>
              <a:rPr lang="es-ES_tradnl" smtClean="0"/>
              <a:t>Nuestra Física deja de ser válida y no puede describir las condiciones del Universo cuando llegamos a la escala de Planck (10</a:t>
            </a:r>
            <a:r>
              <a:rPr lang="es-ES_tradnl" baseline="30000" smtClean="0"/>
              <a:t>-44 </a:t>
            </a:r>
            <a:r>
              <a:rPr lang="es-ES_tradnl" smtClean="0"/>
              <a:t>s,  10</a:t>
            </a:r>
            <a:r>
              <a:rPr lang="es-ES_tradnl" baseline="30000" smtClean="0"/>
              <a:t>-35</a:t>
            </a:r>
            <a:r>
              <a:rPr lang="es-ES_tradnl" smtClean="0"/>
              <a:t> m). </a:t>
            </a:r>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10</a:t>
            </a:fld>
            <a:endParaRPr lang="en-US"/>
          </a:p>
        </p:txBody>
      </p:sp>
      <p:pic>
        <p:nvPicPr>
          <p:cNvPr id="5" name="Picture 6" descr="Timeline"/>
          <p:cNvPicPr>
            <a:picLocks noChangeAspect="1" noChangeArrowheads="1"/>
          </p:cNvPicPr>
          <p:nvPr/>
        </p:nvPicPr>
        <p:blipFill>
          <a:blip r:embed="rId2" cstate="print"/>
          <a:srcRect/>
          <a:stretch>
            <a:fillRect/>
          </a:stretch>
        </p:blipFill>
        <p:spPr bwMode="auto">
          <a:xfrm>
            <a:off x="0" y="980728"/>
            <a:ext cx="9144000" cy="2235200"/>
          </a:xfrm>
          <a:prstGeom prst="rect">
            <a:avLst/>
          </a:prstGeom>
          <a:noFill/>
          <a:ln w="9525">
            <a:noFill/>
            <a:miter lim="800000"/>
            <a:headEnd/>
            <a:tailEnd/>
          </a:ln>
        </p:spPr>
      </p:pic>
      <p:sp>
        <p:nvSpPr>
          <p:cNvPr id="6" name="Line 7"/>
          <p:cNvSpPr>
            <a:spLocks noChangeShapeType="1"/>
          </p:cNvSpPr>
          <p:nvPr/>
        </p:nvSpPr>
        <p:spPr bwMode="auto">
          <a:xfrm>
            <a:off x="34925" y="981075"/>
            <a:ext cx="0" cy="863600"/>
          </a:xfrm>
          <a:prstGeom prst="line">
            <a:avLst/>
          </a:prstGeom>
          <a:noFill/>
          <a:ln w="9525">
            <a:solidFill>
              <a:srgbClr val="FF0000"/>
            </a:solidFill>
            <a:round/>
            <a:headEnd/>
            <a:tailEnd type="triangle" w="med" len="med"/>
          </a:ln>
        </p:spPr>
        <p:txBody>
          <a:bodyPr/>
          <a:lstStyle/>
          <a:p>
            <a:endParaRPr lang="en-US"/>
          </a:p>
        </p:txBody>
      </p:sp>
      <p:sp>
        <p:nvSpPr>
          <p:cNvPr id="7" name="6 CuadroTexto"/>
          <p:cNvSpPr txBox="1"/>
          <p:nvPr/>
        </p:nvSpPr>
        <p:spPr>
          <a:xfrm>
            <a:off x="2411760" y="980728"/>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3" name="2 Marcador de contenido"/>
          <p:cNvSpPr>
            <a:spLocks noGrp="1"/>
          </p:cNvSpPr>
          <p:nvPr>
            <p:ph idx="1"/>
          </p:nvPr>
        </p:nvSpPr>
        <p:spPr>
          <a:xfrm>
            <a:off x="395536" y="3356992"/>
            <a:ext cx="8229600" cy="3024336"/>
          </a:xfrm>
        </p:spPr>
        <p:txBody>
          <a:bodyPr>
            <a:normAutofit/>
          </a:bodyPr>
          <a:lstStyle/>
          <a:p>
            <a:pPr>
              <a:lnSpc>
                <a:spcPct val="80000"/>
              </a:lnSpc>
              <a:spcBef>
                <a:spcPct val="50000"/>
              </a:spcBef>
            </a:pPr>
            <a:r>
              <a:rPr lang="es-ES_tradnl" sz="2400" smtClean="0">
                <a:sym typeface="Symbol" pitchFamily="18" charset="2"/>
              </a:rPr>
              <a:t>t &lt; 380.000 años: el Universo consistía en una sopa cósmica de plasma muy caliente. Los fotones interactuaban constantemente con los electrones y bariones</a:t>
            </a:r>
          </a:p>
          <a:p>
            <a:pPr lvl="1">
              <a:lnSpc>
                <a:spcPct val="80000"/>
              </a:lnSpc>
              <a:spcBef>
                <a:spcPct val="50000"/>
              </a:spcBef>
            </a:pPr>
            <a:r>
              <a:rPr lang="es-ES_tradnl" smtClean="0">
                <a:sym typeface="Symbol" pitchFamily="18" charset="2"/>
              </a:rPr>
              <a:t>El medio era opaco y la radiación no podía escapar. </a:t>
            </a:r>
            <a:endParaRPr lang="es-ES_tradnl" sz="2400" smtClean="0">
              <a:sym typeface="Symbol" pitchFamily="18" charset="2"/>
            </a:endParaRPr>
          </a:p>
          <a:p>
            <a:pPr>
              <a:lnSpc>
                <a:spcPct val="80000"/>
              </a:lnSpc>
              <a:spcBef>
                <a:spcPct val="50000"/>
              </a:spcBef>
            </a:pPr>
            <a:r>
              <a:rPr lang="es-ES_tradnl" sz="2400" smtClean="0">
                <a:sym typeface="Symbol" pitchFamily="18" charset="2"/>
              </a:rPr>
              <a:t>Tras una expansión acelerada (inflación) el plasma se enfrió lo suficiente como para que los electrones se asociaran de manera estable a los protones.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11</a:t>
            </a:fld>
            <a:endParaRPr lang="en-US"/>
          </a:p>
        </p:txBody>
      </p:sp>
      <p:pic>
        <p:nvPicPr>
          <p:cNvPr id="5" name="Picture 6" descr="Timeline"/>
          <p:cNvPicPr>
            <a:picLocks noChangeAspect="1" noChangeArrowheads="1"/>
          </p:cNvPicPr>
          <p:nvPr/>
        </p:nvPicPr>
        <p:blipFill>
          <a:blip r:embed="rId2" cstate="print"/>
          <a:srcRect/>
          <a:stretch>
            <a:fillRect/>
          </a:stretch>
        </p:blipFill>
        <p:spPr bwMode="auto">
          <a:xfrm>
            <a:off x="0" y="980728"/>
            <a:ext cx="9144000" cy="2235200"/>
          </a:xfrm>
          <a:prstGeom prst="rect">
            <a:avLst/>
          </a:prstGeom>
          <a:noFill/>
          <a:ln w="9525">
            <a:noFill/>
            <a:miter lim="800000"/>
            <a:headEnd/>
            <a:tailEnd/>
          </a:ln>
        </p:spPr>
      </p:pic>
      <p:sp>
        <p:nvSpPr>
          <p:cNvPr id="6" name="Line 7"/>
          <p:cNvSpPr>
            <a:spLocks noChangeShapeType="1"/>
          </p:cNvSpPr>
          <p:nvPr/>
        </p:nvSpPr>
        <p:spPr bwMode="auto">
          <a:xfrm>
            <a:off x="395288" y="1199803"/>
            <a:ext cx="0" cy="863600"/>
          </a:xfrm>
          <a:prstGeom prst="line">
            <a:avLst/>
          </a:prstGeom>
          <a:noFill/>
          <a:ln w="9525">
            <a:solidFill>
              <a:srgbClr val="FF0000"/>
            </a:solidFill>
            <a:round/>
            <a:headEnd/>
            <a:tailEnd type="triangle" w="med" len="med"/>
          </a:ln>
        </p:spPr>
        <p:txBody>
          <a:bodyPr/>
          <a:lstStyle/>
          <a:p>
            <a:endParaRPr lang="en-US"/>
          </a:p>
        </p:txBody>
      </p:sp>
      <p:sp>
        <p:nvSpPr>
          <p:cNvPr id="7" name="6 CuadroTexto"/>
          <p:cNvSpPr txBox="1"/>
          <p:nvPr/>
        </p:nvSpPr>
        <p:spPr>
          <a:xfrm>
            <a:off x="2411760" y="980728"/>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3" name="2 Marcador de contenido"/>
          <p:cNvSpPr>
            <a:spLocks noGrp="1"/>
          </p:cNvSpPr>
          <p:nvPr>
            <p:ph idx="1"/>
          </p:nvPr>
        </p:nvSpPr>
        <p:spPr>
          <a:xfrm>
            <a:off x="539552" y="4869160"/>
            <a:ext cx="8229600" cy="1656184"/>
          </a:xfrm>
        </p:spPr>
        <p:txBody>
          <a:bodyPr>
            <a:normAutofit/>
          </a:bodyPr>
          <a:lstStyle/>
          <a:p>
            <a:pPr lvl="1">
              <a:spcBef>
                <a:spcPct val="50000"/>
              </a:spcBef>
            </a:pPr>
            <a:r>
              <a:rPr lang="es-ES_tradnl" smtClean="0"/>
              <a:t>La materia se condensó en forma de átomos estables</a:t>
            </a:r>
            <a:br>
              <a:rPr lang="es-ES_tradnl" smtClean="0"/>
            </a:br>
            <a:r>
              <a:rPr lang="es-ES_tradnl" smtClean="0">
                <a:solidFill>
                  <a:srgbClr val="1D591D"/>
                </a:solidFill>
              </a:rPr>
              <a:t>(en número, 99% Hidrógeno, 1%  Helio, algo de Litio).</a:t>
            </a:r>
          </a:p>
          <a:p>
            <a:pPr lvl="1">
              <a:spcBef>
                <a:spcPct val="50000"/>
              </a:spcBef>
            </a:pPr>
            <a:r>
              <a:rPr lang="es-ES_tradnl" smtClean="0"/>
              <a:t>Los fotones quedaron libres dispersándose por el naciente Universo sin apenas interacción.</a:t>
            </a:r>
          </a:p>
          <a:p>
            <a:pPr>
              <a:lnSpc>
                <a:spcPct val="80000"/>
              </a:lnSpc>
              <a:spcBef>
                <a:spcPct val="50000"/>
              </a:spcBef>
              <a:buNone/>
            </a:pP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12</a:t>
            </a:fld>
            <a:endParaRPr lang="en-US"/>
          </a:p>
        </p:txBody>
      </p:sp>
      <p:pic>
        <p:nvPicPr>
          <p:cNvPr id="8" name="Picture 2" descr="C:\Users\MM\Documents\Divulgacion\cmb-decoupling.jpg"/>
          <p:cNvPicPr>
            <a:picLocks noChangeAspect="1" noChangeArrowheads="1"/>
          </p:cNvPicPr>
          <p:nvPr/>
        </p:nvPicPr>
        <p:blipFill>
          <a:blip r:embed="rId2" cstate="print"/>
          <a:srcRect/>
          <a:stretch>
            <a:fillRect/>
          </a:stretch>
        </p:blipFill>
        <p:spPr bwMode="auto">
          <a:xfrm>
            <a:off x="941908" y="1802433"/>
            <a:ext cx="7302500" cy="2908300"/>
          </a:xfrm>
          <a:prstGeom prst="rect">
            <a:avLst/>
          </a:prstGeom>
          <a:noFill/>
        </p:spPr>
      </p:pic>
      <p:sp>
        <p:nvSpPr>
          <p:cNvPr id="9" name="8 CuadroTexto"/>
          <p:cNvSpPr txBox="1"/>
          <p:nvPr/>
        </p:nvSpPr>
        <p:spPr>
          <a:xfrm>
            <a:off x="539552" y="1052736"/>
            <a:ext cx="7718780" cy="461665"/>
          </a:xfrm>
          <a:prstGeom prst="rect">
            <a:avLst/>
          </a:prstGeom>
          <a:noFill/>
        </p:spPr>
        <p:txBody>
          <a:bodyPr wrap="none" rtlCol="0">
            <a:spAutoFit/>
          </a:bodyPr>
          <a:lstStyle/>
          <a:p>
            <a:r>
              <a:rPr lang="en-US" sz="2400" smtClean="0">
                <a:latin typeface="Arial" pitchFamily="34" charset="0"/>
                <a:cs typeface="Arial" pitchFamily="34" charset="0"/>
              </a:rPr>
              <a:t>Universo opaco      </a:t>
            </a:r>
            <a:r>
              <a:rPr lang="en-US" sz="2400" i="1" smtClean="0">
                <a:solidFill>
                  <a:srgbClr val="FF0000"/>
                </a:solidFill>
                <a:latin typeface="Arial" pitchFamily="34" charset="0"/>
                <a:cs typeface="Arial" pitchFamily="34" charset="0"/>
              </a:rPr>
              <a:t>t ~ 379.0000 años      </a:t>
            </a:r>
            <a:r>
              <a:rPr lang="en-US" sz="2400" smtClean="0">
                <a:latin typeface="Arial" pitchFamily="34" charset="0"/>
                <a:cs typeface="Arial" pitchFamily="34" charset="0"/>
              </a:rPr>
              <a:t>transparente  </a:t>
            </a:r>
            <a:endParaRPr lang="en-US" sz="2400">
              <a:latin typeface="Arial" pitchFamily="34" charset="0"/>
              <a:cs typeface="Arial" pitchFamily="34" charset="0"/>
            </a:endParaRPr>
          </a:p>
        </p:txBody>
      </p:sp>
      <p:cxnSp>
        <p:nvCxnSpPr>
          <p:cNvPr id="13" name="12 Conector recto"/>
          <p:cNvCxnSpPr/>
          <p:nvPr/>
        </p:nvCxnSpPr>
        <p:spPr>
          <a:xfrm flipV="1">
            <a:off x="4572000" y="1442393"/>
            <a:ext cx="0" cy="5040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1043608" y="1556792"/>
            <a:ext cx="6984776"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3" name="2 Marcador de contenido"/>
          <p:cNvSpPr>
            <a:spLocks noGrp="1"/>
          </p:cNvSpPr>
          <p:nvPr>
            <p:ph idx="1"/>
          </p:nvPr>
        </p:nvSpPr>
        <p:spPr>
          <a:xfrm>
            <a:off x="539552" y="3573016"/>
            <a:ext cx="8229600" cy="1512168"/>
          </a:xfrm>
        </p:spPr>
        <p:txBody>
          <a:bodyPr>
            <a:normAutofit/>
          </a:bodyPr>
          <a:lstStyle/>
          <a:p>
            <a:pPr>
              <a:lnSpc>
                <a:spcPct val="80000"/>
              </a:lnSpc>
              <a:spcBef>
                <a:spcPct val="50000"/>
              </a:spcBef>
            </a:pPr>
            <a:r>
              <a:rPr lang="es-ES_tradnl" sz="2400" smtClean="0"/>
              <a:t>t </a:t>
            </a:r>
            <a:r>
              <a:rPr lang="es-ES_tradnl" sz="2400" smtClean="0">
                <a:sym typeface="Symbol" pitchFamily="18" charset="2"/>
              </a:rPr>
              <a:t>&lt;</a:t>
            </a:r>
            <a:r>
              <a:rPr lang="es-ES_tradnl" sz="2400" smtClean="0"/>
              <a:t> 300 millones de años: la </a:t>
            </a:r>
            <a:r>
              <a:rPr lang="es-ES_tradnl" sz="2400" b="1" smtClean="0"/>
              <a:t>Edad Oscura</a:t>
            </a:r>
          </a:p>
          <a:p>
            <a:pPr lvl="1">
              <a:spcBef>
                <a:spcPct val="50000"/>
              </a:spcBef>
            </a:pPr>
            <a:r>
              <a:rPr lang="es-ES_tradnl" smtClean="0"/>
              <a:t>Durante varios cientos de millones de años la materia apenas emitía radiación, era un Universo Oscuro, sólo iluminado por el fondo de la radiación de fondo del Big Bang, ya muy fría.  </a:t>
            </a:r>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13</a:t>
            </a:fld>
            <a:endParaRPr lang="en-US"/>
          </a:p>
        </p:txBody>
      </p:sp>
      <p:pic>
        <p:nvPicPr>
          <p:cNvPr id="5" name="Picture 14" descr="Timeline"/>
          <p:cNvPicPr>
            <a:picLocks noChangeAspect="1" noChangeArrowheads="1"/>
          </p:cNvPicPr>
          <p:nvPr/>
        </p:nvPicPr>
        <p:blipFill>
          <a:blip r:embed="rId2" cstate="print"/>
          <a:srcRect/>
          <a:stretch>
            <a:fillRect/>
          </a:stretch>
        </p:blipFill>
        <p:spPr bwMode="auto">
          <a:xfrm>
            <a:off x="0" y="980728"/>
            <a:ext cx="9144000" cy="2235200"/>
          </a:xfrm>
          <a:prstGeom prst="rect">
            <a:avLst/>
          </a:prstGeom>
          <a:noFill/>
          <a:ln w="9525">
            <a:noFill/>
            <a:miter lim="800000"/>
            <a:headEnd/>
            <a:tailEnd/>
          </a:ln>
        </p:spPr>
      </p:pic>
      <p:sp>
        <p:nvSpPr>
          <p:cNvPr id="6" name="Line 15"/>
          <p:cNvSpPr>
            <a:spLocks noChangeShapeType="1"/>
          </p:cNvSpPr>
          <p:nvPr/>
        </p:nvSpPr>
        <p:spPr bwMode="auto">
          <a:xfrm>
            <a:off x="1547813" y="1199803"/>
            <a:ext cx="0" cy="863600"/>
          </a:xfrm>
          <a:prstGeom prst="line">
            <a:avLst/>
          </a:prstGeom>
          <a:noFill/>
          <a:ln w="9525">
            <a:solidFill>
              <a:srgbClr val="FF0000"/>
            </a:solidFill>
            <a:round/>
            <a:headEnd/>
            <a:tailEnd type="triangle" w="med" len="med"/>
          </a:ln>
        </p:spPr>
        <p:txBody>
          <a:bodyPr/>
          <a:lstStyle/>
          <a:p>
            <a:endParaRPr lang="en-US"/>
          </a:p>
        </p:txBody>
      </p:sp>
      <p:sp>
        <p:nvSpPr>
          <p:cNvPr id="7" name="6 CuadroTexto"/>
          <p:cNvSpPr txBox="1"/>
          <p:nvPr/>
        </p:nvSpPr>
        <p:spPr>
          <a:xfrm>
            <a:off x="2411760" y="980728"/>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3" name="2 Marcador de contenido"/>
          <p:cNvSpPr>
            <a:spLocks noGrp="1"/>
          </p:cNvSpPr>
          <p:nvPr>
            <p:ph idx="1"/>
          </p:nvPr>
        </p:nvSpPr>
        <p:spPr>
          <a:xfrm>
            <a:off x="467544" y="3356992"/>
            <a:ext cx="8229600" cy="3240360"/>
          </a:xfrm>
        </p:spPr>
        <p:txBody>
          <a:bodyPr>
            <a:normAutofit lnSpcReduction="10000"/>
          </a:bodyPr>
          <a:lstStyle/>
          <a:p>
            <a:pPr>
              <a:spcBef>
                <a:spcPct val="50000"/>
              </a:spcBef>
            </a:pPr>
            <a:r>
              <a:rPr lang="es-ES_tradnl" sz="2400" smtClean="0"/>
              <a:t>t </a:t>
            </a:r>
            <a:r>
              <a:rPr lang="es-ES_tradnl" sz="2400" smtClean="0">
                <a:sym typeface="Symbol" pitchFamily="18" charset="2"/>
              </a:rPr>
              <a:t></a:t>
            </a:r>
            <a:r>
              <a:rPr lang="es-ES_tradnl" sz="2400" smtClean="0"/>
              <a:t> 400 millones de años: agrupamiento del gas en forma de nubes gigantescas.</a:t>
            </a:r>
          </a:p>
          <a:p>
            <a:pPr lvl="1">
              <a:lnSpc>
                <a:spcPct val="110000"/>
              </a:lnSpc>
              <a:spcBef>
                <a:spcPct val="50000"/>
              </a:spcBef>
            </a:pPr>
            <a:r>
              <a:rPr lang="es-ES_tradnl" smtClean="0"/>
              <a:t>Las nubes se fragmentan repetidamente, y se condensan en torno a las regiones con mayor densidad inicial. La fragmentación acaba en nubes relativamente pequeñas, con la masa de una estrella individual. </a:t>
            </a:r>
          </a:p>
          <a:p>
            <a:pPr lvl="1">
              <a:spcBef>
                <a:spcPct val="50000"/>
              </a:spcBef>
            </a:pPr>
            <a:r>
              <a:rPr lang="es-ES_tradnl" smtClean="0"/>
              <a:t>Al superar cierta densidad, la temperatura es muy elevada y comienzan las reacciones nucleares: </a:t>
            </a:r>
            <a:r>
              <a:rPr lang="es-ES_tradnl" b="1" smtClean="0">
                <a:solidFill>
                  <a:srgbClr val="FF0000"/>
                </a:solidFill>
              </a:rPr>
              <a:t>nacen las primeras estrellas. </a:t>
            </a:r>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14</a:t>
            </a:fld>
            <a:endParaRPr lang="en-US"/>
          </a:p>
        </p:txBody>
      </p:sp>
      <p:pic>
        <p:nvPicPr>
          <p:cNvPr id="5" name="Picture 14" descr="Timeline"/>
          <p:cNvPicPr>
            <a:picLocks noChangeAspect="1" noChangeArrowheads="1"/>
          </p:cNvPicPr>
          <p:nvPr/>
        </p:nvPicPr>
        <p:blipFill>
          <a:blip r:embed="rId2" cstate="print"/>
          <a:srcRect/>
          <a:stretch>
            <a:fillRect/>
          </a:stretch>
        </p:blipFill>
        <p:spPr bwMode="auto">
          <a:xfrm>
            <a:off x="0" y="980728"/>
            <a:ext cx="9144000" cy="2235200"/>
          </a:xfrm>
          <a:prstGeom prst="rect">
            <a:avLst/>
          </a:prstGeom>
          <a:noFill/>
          <a:ln w="9525">
            <a:noFill/>
            <a:miter lim="800000"/>
            <a:headEnd/>
            <a:tailEnd/>
          </a:ln>
        </p:spPr>
      </p:pic>
      <p:sp>
        <p:nvSpPr>
          <p:cNvPr id="6" name="Line 15"/>
          <p:cNvSpPr>
            <a:spLocks noChangeShapeType="1"/>
          </p:cNvSpPr>
          <p:nvPr/>
        </p:nvSpPr>
        <p:spPr bwMode="auto">
          <a:xfrm>
            <a:off x="2627313" y="1199803"/>
            <a:ext cx="0" cy="863600"/>
          </a:xfrm>
          <a:prstGeom prst="line">
            <a:avLst/>
          </a:prstGeom>
          <a:noFill/>
          <a:ln w="9525">
            <a:solidFill>
              <a:srgbClr val="FF0000"/>
            </a:solidFill>
            <a:round/>
            <a:headEnd/>
            <a:tailEnd type="triangle" w="med" len="med"/>
          </a:ln>
        </p:spPr>
        <p:txBody>
          <a:bodyPr/>
          <a:lstStyle/>
          <a:p>
            <a:endParaRPr lang="en-US"/>
          </a:p>
        </p:txBody>
      </p:sp>
      <p:sp>
        <p:nvSpPr>
          <p:cNvPr id="7" name="6 CuadroTexto"/>
          <p:cNvSpPr txBox="1"/>
          <p:nvPr/>
        </p:nvSpPr>
        <p:spPr>
          <a:xfrm>
            <a:off x="2411760" y="980728"/>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3" name="2 Marcador de contenido"/>
          <p:cNvSpPr>
            <a:spLocks noGrp="1"/>
          </p:cNvSpPr>
          <p:nvPr>
            <p:ph idx="1"/>
          </p:nvPr>
        </p:nvSpPr>
        <p:spPr>
          <a:xfrm>
            <a:off x="323528" y="3501008"/>
            <a:ext cx="8229600" cy="2808312"/>
          </a:xfrm>
        </p:spPr>
        <p:txBody>
          <a:bodyPr>
            <a:normAutofit/>
          </a:bodyPr>
          <a:lstStyle/>
          <a:p>
            <a:pPr>
              <a:spcBef>
                <a:spcPct val="50000"/>
              </a:spcBef>
            </a:pPr>
            <a:r>
              <a:rPr lang="es-ES_tradnl" sz="2400" smtClean="0"/>
              <a:t>t </a:t>
            </a:r>
            <a:r>
              <a:rPr lang="es-ES_tradnl" sz="2400" smtClean="0">
                <a:sym typeface="Symbol" pitchFamily="18" charset="2"/>
              </a:rPr>
              <a:t>&gt;</a:t>
            </a:r>
            <a:r>
              <a:rPr lang="es-ES_tradnl" sz="2400" smtClean="0"/>
              <a:t>500 millones de años: las estrellas comienzan a contaminar el medio interestelar. </a:t>
            </a:r>
          </a:p>
          <a:p>
            <a:pPr lvl="1">
              <a:spcBef>
                <a:spcPct val="50000"/>
              </a:spcBef>
            </a:pPr>
            <a:r>
              <a:rPr lang="es-ES_tradnl" smtClean="0"/>
              <a:t>Con los restos de las primeras estrellas se forman nuevas estrellas de composición química más compleja. </a:t>
            </a:r>
          </a:p>
          <a:p>
            <a:pPr lvl="1">
              <a:spcBef>
                <a:spcPct val="50000"/>
              </a:spcBef>
            </a:pPr>
            <a:r>
              <a:rPr lang="es-ES_tradnl" smtClean="0"/>
              <a:t>A partir de los metales liberados por estas primeras estrellas </a:t>
            </a:r>
            <a:r>
              <a:rPr lang="es-ES_tradnl" b="1" smtClean="0">
                <a:solidFill>
                  <a:srgbClr val="FF0000"/>
                </a:solidFill>
              </a:rPr>
              <a:t>aparecen los primeros planetas. </a:t>
            </a:r>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15</a:t>
            </a:fld>
            <a:endParaRPr lang="en-US"/>
          </a:p>
        </p:txBody>
      </p:sp>
      <p:pic>
        <p:nvPicPr>
          <p:cNvPr id="5" name="Picture 6" descr="Timeline"/>
          <p:cNvPicPr>
            <a:picLocks noChangeAspect="1" noChangeArrowheads="1"/>
          </p:cNvPicPr>
          <p:nvPr/>
        </p:nvPicPr>
        <p:blipFill>
          <a:blip r:embed="rId2" cstate="print"/>
          <a:srcRect/>
          <a:stretch>
            <a:fillRect/>
          </a:stretch>
        </p:blipFill>
        <p:spPr bwMode="auto">
          <a:xfrm>
            <a:off x="0" y="977776"/>
            <a:ext cx="9144000" cy="2235200"/>
          </a:xfrm>
          <a:prstGeom prst="rect">
            <a:avLst/>
          </a:prstGeom>
          <a:noFill/>
          <a:ln w="9525">
            <a:noFill/>
            <a:miter lim="800000"/>
            <a:headEnd/>
            <a:tailEnd/>
          </a:ln>
        </p:spPr>
      </p:pic>
      <p:sp>
        <p:nvSpPr>
          <p:cNvPr id="7" name="6 CuadroTexto"/>
          <p:cNvSpPr txBox="1"/>
          <p:nvPr/>
        </p:nvSpPr>
        <p:spPr>
          <a:xfrm>
            <a:off x="2411760" y="992341"/>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
        <p:nvSpPr>
          <p:cNvPr id="6" name="Line 7"/>
          <p:cNvSpPr>
            <a:spLocks noChangeShapeType="1"/>
          </p:cNvSpPr>
          <p:nvPr/>
        </p:nvSpPr>
        <p:spPr bwMode="auto">
          <a:xfrm>
            <a:off x="2843213" y="1196851"/>
            <a:ext cx="0" cy="86360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3" name="2 Marcador de contenido"/>
          <p:cNvSpPr>
            <a:spLocks noGrp="1"/>
          </p:cNvSpPr>
          <p:nvPr>
            <p:ph idx="1"/>
          </p:nvPr>
        </p:nvSpPr>
        <p:spPr>
          <a:xfrm>
            <a:off x="395536" y="3429000"/>
            <a:ext cx="8229600" cy="2088232"/>
          </a:xfrm>
        </p:spPr>
        <p:txBody>
          <a:bodyPr/>
          <a:lstStyle/>
          <a:p>
            <a:pPr>
              <a:lnSpc>
                <a:spcPct val="90000"/>
              </a:lnSpc>
              <a:spcBef>
                <a:spcPct val="50000"/>
              </a:spcBef>
            </a:pPr>
            <a:r>
              <a:rPr lang="es-ES_tradnl" sz="2400" smtClean="0"/>
              <a:t>A partir de entonces y hasta nuestros días: </a:t>
            </a:r>
          </a:p>
          <a:p>
            <a:pPr lvl="1">
              <a:lnSpc>
                <a:spcPct val="80000"/>
              </a:lnSpc>
              <a:spcBef>
                <a:spcPct val="50000"/>
              </a:spcBef>
            </a:pPr>
            <a:r>
              <a:rPr lang="es-ES_tradnl" smtClean="0"/>
              <a:t>Se producen numerosas generaciones de estrellas.</a:t>
            </a:r>
          </a:p>
          <a:p>
            <a:pPr lvl="1">
              <a:lnSpc>
                <a:spcPct val="80000"/>
              </a:lnSpc>
              <a:spcBef>
                <a:spcPct val="50000"/>
              </a:spcBef>
            </a:pPr>
            <a:r>
              <a:rPr lang="es-ES_tradnl" smtClean="0"/>
              <a:t>Las galaxias evolucionan, interactúan, colisionan,….</a:t>
            </a:r>
          </a:p>
          <a:p>
            <a:pPr lvl="1">
              <a:lnSpc>
                <a:spcPct val="80000"/>
              </a:lnSpc>
              <a:spcBef>
                <a:spcPct val="50000"/>
              </a:spcBef>
            </a:pPr>
            <a:r>
              <a:rPr lang="es-ES_tradnl" smtClean="0"/>
              <a:t>El medio interestelar se enriquece con todo tipo de elementos. </a:t>
            </a:r>
          </a:p>
          <a:p>
            <a:pPr lvl="1">
              <a:lnSpc>
                <a:spcPct val="80000"/>
              </a:lnSpc>
              <a:spcBef>
                <a:spcPct val="50000"/>
              </a:spcBef>
            </a:pPr>
            <a:r>
              <a:rPr lang="es-ES_tradnl" smtClean="0"/>
              <a:t>Se forma el Sistema Solar </a:t>
            </a:r>
            <a:r>
              <a:rPr lang="es-ES_tradnl" b="1" smtClean="0">
                <a:solidFill>
                  <a:srgbClr val="FF0000"/>
                </a:solidFill>
              </a:rPr>
              <a:t>y la vida surge en él. </a:t>
            </a:r>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16</a:t>
            </a:fld>
            <a:endParaRPr lang="en-US"/>
          </a:p>
        </p:txBody>
      </p:sp>
      <p:pic>
        <p:nvPicPr>
          <p:cNvPr id="5" name="Picture 6" descr="Timeline"/>
          <p:cNvPicPr>
            <a:picLocks noChangeAspect="1" noChangeArrowheads="1"/>
          </p:cNvPicPr>
          <p:nvPr/>
        </p:nvPicPr>
        <p:blipFill>
          <a:blip r:embed="rId2" cstate="print"/>
          <a:srcRect/>
          <a:stretch>
            <a:fillRect/>
          </a:stretch>
        </p:blipFill>
        <p:spPr bwMode="auto">
          <a:xfrm>
            <a:off x="0" y="977776"/>
            <a:ext cx="9144000" cy="2235200"/>
          </a:xfrm>
          <a:prstGeom prst="rect">
            <a:avLst/>
          </a:prstGeom>
          <a:noFill/>
          <a:ln w="9525">
            <a:noFill/>
            <a:miter lim="800000"/>
            <a:headEnd/>
            <a:tailEnd/>
          </a:ln>
        </p:spPr>
      </p:pic>
      <p:sp>
        <p:nvSpPr>
          <p:cNvPr id="7" name="6 CuadroTexto"/>
          <p:cNvSpPr txBox="1"/>
          <p:nvPr/>
        </p:nvSpPr>
        <p:spPr>
          <a:xfrm>
            <a:off x="2411760" y="980728"/>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
        <p:nvSpPr>
          <p:cNvPr id="6" name="Line 7"/>
          <p:cNvSpPr>
            <a:spLocks noChangeShapeType="1"/>
          </p:cNvSpPr>
          <p:nvPr/>
        </p:nvSpPr>
        <p:spPr bwMode="auto">
          <a:xfrm>
            <a:off x="3779838" y="1196851"/>
            <a:ext cx="0" cy="86360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9552" y="2997200"/>
            <a:ext cx="7772400" cy="762000"/>
          </a:xfrm>
        </p:spPr>
        <p:txBody>
          <a:bodyPr/>
          <a:lstStyle/>
          <a:p>
            <a:r>
              <a:rPr lang="es-ES_tradnl" sz="3200" smtClean="0"/>
              <a:t>Los límites del Universo</a:t>
            </a:r>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Los límites del Universo</a:t>
            </a:r>
            <a:endParaRPr lang="en-US"/>
          </a:p>
        </p:txBody>
      </p:sp>
      <p:sp>
        <p:nvSpPr>
          <p:cNvPr id="3" name="2 Marcador de contenido"/>
          <p:cNvSpPr>
            <a:spLocks noGrp="1"/>
          </p:cNvSpPr>
          <p:nvPr>
            <p:ph idx="1"/>
          </p:nvPr>
        </p:nvSpPr>
        <p:spPr>
          <a:xfrm>
            <a:off x="457200" y="3645024"/>
            <a:ext cx="8229600" cy="2736304"/>
          </a:xfrm>
        </p:spPr>
        <p:txBody>
          <a:bodyPr/>
          <a:lstStyle/>
          <a:p>
            <a:r>
              <a:rPr lang="en-US" smtClean="0"/>
              <a:t>Con telescopios cada vez más potentes podemos observar galaxias cada vez más lejanas</a:t>
            </a:r>
            <a:br>
              <a:rPr lang="en-US" smtClean="0"/>
            </a:br>
            <a:r>
              <a:rPr lang="en-US" i="1" smtClean="0">
                <a:solidFill>
                  <a:srgbClr val="250B91"/>
                </a:solidFill>
              </a:rPr>
              <a:t>y por lo tanto cada vez más próximas al origen del Universo. </a:t>
            </a:r>
          </a:p>
          <a:p>
            <a:endParaRPr lang="en-US" smtClean="0"/>
          </a:p>
          <a:p>
            <a:r>
              <a:rPr lang="en-US" smtClean="0"/>
              <a:t>¿Hasta dónde podríamos llegar? </a:t>
            </a:r>
          </a:p>
          <a:p>
            <a:endParaRPr lang="en-US" smtClean="0"/>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18</a:t>
            </a:fld>
            <a:endParaRPr lang="en-US"/>
          </a:p>
        </p:txBody>
      </p:sp>
      <p:pic>
        <p:nvPicPr>
          <p:cNvPr id="5" name="Picture 6" descr="Timeline"/>
          <p:cNvPicPr>
            <a:picLocks noChangeAspect="1" noChangeArrowheads="1"/>
          </p:cNvPicPr>
          <p:nvPr/>
        </p:nvPicPr>
        <p:blipFill>
          <a:blip r:embed="rId2" cstate="print"/>
          <a:srcRect/>
          <a:stretch>
            <a:fillRect/>
          </a:stretch>
        </p:blipFill>
        <p:spPr bwMode="auto">
          <a:xfrm>
            <a:off x="0" y="1050429"/>
            <a:ext cx="9144000" cy="2235200"/>
          </a:xfrm>
          <a:prstGeom prst="rect">
            <a:avLst/>
          </a:prstGeom>
          <a:noFill/>
          <a:ln w="9525">
            <a:noFill/>
            <a:miter lim="800000"/>
            <a:headEnd/>
            <a:tailEnd/>
          </a:ln>
        </p:spPr>
      </p:pic>
      <p:sp>
        <p:nvSpPr>
          <p:cNvPr id="6" name="5 CuadroTexto"/>
          <p:cNvSpPr txBox="1"/>
          <p:nvPr/>
        </p:nvSpPr>
        <p:spPr>
          <a:xfrm>
            <a:off x="2411760" y="1064349"/>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Los límites del Universo</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19</a:t>
            </a:fld>
            <a:endParaRPr lang="en-US"/>
          </a:p>
        </p:txBody>
      </p:sp>
      <p:pic>
        <p:nvPicPr>
          <p:cNvPr id="5122" name="Picture 2" descr="C:\Users\MM\Documents\Divulgacion\how-far-can-we-see-2011.jpg"/>
          <p:cNvPicPr>
            <a:picLocks noChangeAspect="1" noChangeArrowheads="1"/>
          </p:cNvPicPr>
          <p:nvPr/>
        </p:nvPicPr>
        <p:blipFill>
          <a:blip r:embed="rId2" cstate="print"/>
          <a:srcRect/>
          <a:stretch>
            <a:fillRect/>
          </a:stretch>
        </p:blipFill>
        <p:spPr bwMode="auto">
          <a:xfrm>
            <a:off x="0" y="1412776"/>
            <a:ext cx="9144000" cy="486394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y Cosmología</a:t>
            </a:r>
            <a:endParaRPr lang="en-US"/>
          </a:p>
        </p:txBody>
      </p:sp>
      <p:sp>
        <p:nvSpPr>
          <p:cNvPr id="3" name="2 Marcador de contenido"/>
          <p:cNvSpPr>
            <a:spLocks noGrp="1"/>
          </p:cNvSpPr>
          <p:nvPr>
            <p:ph idx="1"/>
          </p:nvPr>
        </p:nvSpPr>
        <p:spPr/>
        <p:txBody>
          <a:bodyPr/>
          <a:lstStyle/>
          <a:p>
            <a:endParaRPr lang="en-US" smtClean="0"/>
          </a:p>
          <a:p>
            <a:r>
              <a:rPr lang="en-US" smtClean="0"/>
              <a:t>Nuestra visión global del Universo</a:t>
            </a:r>
          </a:p>
          <a:p>
            <a:pPr lvl="1"/>
            <a:r>
              <a:rPr lang="en-US" smtClean="0"/>
              <a:t>Tamaño</a:t>
            </a:r>
          </a:p>
          <a:p>
            <a:pPr lvl="1"/>
            <a:r>
              <a:rPr lang="en-US" smtClean="0"/>
              <a:t>Edad</a:t>
            </a:r>
          </a:p>
          <a:p>
            <a:pPr lvl="1"/>
            <a:r>
              <a:rPr lang="en-US" smtClean="0"/>
              <a:t>Formación y evolución </a:t>
            </a:r>
          </a:p>
          <a:p>
            <a:r>
              <a:rPr lang="en-US" smtClean="0"/>
              <a:t>El Universo en que vivimos</a:t>
            </a:r>
          </a:p>
          <a:p>
            <a:pPr lvl="1"/>
            <a:r>
              <a:rPr lang="en-US" smtClean="0"/>
              <a:t>Galaxias</a:t>
            </a:r>
          </a:p>
          <a:p>
            <a:pPr lvl="1"/>
            <a:r>
              <a:rPr lang="en-US" smtClean="0"/>
              <a:t>Cúmulos</a:t>
            </a:r>
          </a:p>
          <a:p>
            <a:pPr lvl="1"/>
            <a:r>
              <a:rPr lang="en-US" smtClean="0"/>
              <a:t>Lentes gravitacionales</a:t>
            </a:r>
          </a:p>
          <a:p>
            <a:pPr lvl="1"/>
            <a:r>
              <a:rPr lang="en-US" smtClean="0"/>
              <a:t>Colisiones</a:t>
            </a:r>
          </a:p>
          <a:p>
            <a:pPr lvl="1"/>
            <a:r>
              <a:rPr lang="en-US" smtClean="0"/>
              <a:t>… </a:t>
            </a:r>
          </a:p>
          <a:p>
            <a:r>
              <a:rPr lang="en-US" smtClean="0"/>
              <a:t>¿Qué nos depara el futuro?</a:t>
            </a:r>
          </a:p>
          <a:p>
            <a:pPr lvl="1"/>
            <a:r>
              <a:rPr lang="en-US" smtClean="0"/>
              <a:t>Materia oscura, energía oscura y el futuro del Universo</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Los límites del Universo</a:t>
            </a:r>
            <a:endParaRPr lang="en-US"/>
          </a:p>
        </p:txBody>
      </p:sp>
      <p:sp>
        <p:nvSpPr>
          <p:cNvPr id="3" name="2 Marcador de contenido"/>
          <p:cNvSpPr>
            <a:spLocks noGrp="1"/>
          </p:cNvSpPr>
          <p:nvPr>
            <p:ph idx="1"/>
          </p:nvPr>
        </p:nvSpPr>
        <p:spPr>
          <a:xfrm>
            <a:off x="457200" y="980728"/>
            <a:ext cx="8229600" cy="2448272"/>
          </a:xfrm>
        </p:spPr>
        <p:txBody>
          <a:bodyPr>
            <a:normAutofit/>
          </a:bodyPr>
          <a:lstStyle/>
          <a:p>
            <a:endParaRPr lang="en-US" smtClean="0"/>
          </a:p>
          <a:p>
            <a:r>
              <a:rPr lang="en-US" smtClean="0"/>
              <a:t>¿Podríamos llegar aún más lejos? </a:t>
            </a:r>
          </a:p>
          <a:p>
            <a:endParaRPr lang="en-US" smtClean="0"/>
          </a:p>
          <a:p>
            <a:r>
              <a:rPr lang="en-US" smtClean="0"/>
              <a:t>¿Podríamos llegar a ver la radiación emitida tras </a:t>
            </a:r>
            <a:br>
              <a:rPr lang="en-US" smtClean="0"/>
            </a:br>
            <a:r>
              <a:rPr lang="en-US" smtClean="0"/>
              <a:t>  el Big-Bang, cuando el Universo comenzó a ser </a:t>
            </a:r>
            <a:br>
              <a:rPr lang="en-US" smtClean="0"/>
            </a:br>
            <a:r>
              <a:rPr lang="en-US" smtClean="0"/>
              <a:t>  transparente?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20</a:t>
            </a:fld>
            <a:endParaRPr lang="en-US"/>
          </a:p>
        </p:txBody>
      </p:sp>
      <p:sp>
        <p:nvSpPr>
          <p:cNvPr id="5" name="2 Marcador de contenido"/>
          <p:cNvSpPr txBox="1">
            <a:spLocks/>
          </p:cNvSpPr>
          <p:nvPr/>
        </p:nvSpPr>
        <p:spPr>
          <a:xfrm>
            <a:off x="518864" y="3356992"/>
            <a:ext cx="8229600" cy="24482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n-US" sz="2200" smtClean="0">
                <a:latin typeface="Arial" pitchFamily="34" charset="0"/>
                <a:cs typeface="Arial" pitchFamily="34" charset="0"/>
              </a:rPr>
              <a:t>                                       </a:t>
            </a:r>
            <a:r>
              <a:rPr kumimoji="0" lang="en-US" sz="2400" b="1" i="0" u="none" strike="noStrike" kern="1200" cap="none" spc="0" normalizeH="0" baseline="0" noProof="0" smtClean="0">
                <a:ln>
                  <a:noFill/>
                </a:ln>
                <a:solidFill>
                  <a:srgbClr val="FF0000"/>
                </a:solidFill>
                <a:effectLst/>
                <a:uLnTx/>
                <a:uFillTx/>
                <a:latin typeface="Arial" pitchFamily="34" charset="0"/>
                <a:ea typeface="+mn-ea"/>
                <a:cs typeface="Arial" pitchFamily="34" charset="0"/>
              </a:rPr>
              <a:t>Sí,</a:t>
            </a:r>
            <a:r>
              <a:rPr kumimoji="0" lang="en-US" sz="2400" b="1" i="0" u="none" strike="noStrike" kern="1200" cap="none" spc="0" normalizeH="0" noProof="0" smtClean="0">
                <a:ln>
                  <a:noFill/>
                </a:ln>
                <a:solidFill>
                  <a:srgbClr val="FF0000"/>
                </a:solidFill>
                <a:effectLst/>
                <a:uLnTx/>
                <a:uFillTx/>
                <a:latin typeface="Arial" pitchFamily="34" charset="0"/>
                <a:ea typeface="+mn-ea"/>
                <a:cs typeface="Arial" pitchFamily="34" charset="0"/>
              </a:rPr>
              <a:t> podemos </a:t>
            </a:r>
            <a:r>
              <a:rPr kumimoji="0" lang="en-US" sz="2400" b="1" i="0" u="none" strike="noStrike" kern="1200" cap="none" spc="0" normalizeH="0" baseline="0" noProof="0" smtClean="0">
                <a:ln>
                  <a:noFill/>
                </a:ln>
                <a:solidFill>
                  <a:srgbClr val="FF0000"/>
                </a:solidFill>
                <a:effectLst/>
                <a:uLnTx/>
                <a:uFillTx/>
                <a:latin typeface="Arial" pitchFamily="34" charset="0"/>
                <a:ea typeface="+mn-ea"/>
                <a:cs typeface="Arial" pitchFamily="34" charset="0"/>
              </a:rPr>
              <a:t>!! </a:t>
            </a:r>
            <a:endParaRPr kumimoji="0" lang="en-US" sz="22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El Universo observable</a:t>
            </a:r>
            <a:endParaRPr lang="en-US"/>
          </a:p>
        </p:txBody>
      </p:sp>
      <p:sp>
        <p:nvSpPr>
          <p:cNvPr id="3" name="2 Marcador de contenido"/>
          <p:cNvSpPr>
            <a:spLocks noGrp="1"/>
          </p:cNvSpPr>
          <p:nvPr>
            <p:ph idx="1"/>
          </p:nvPr>
        </p:nvSpPr>
        <p:spPr/>
        <p:txBody>
          <a:bodyPr/>
          <a:lstStyle/>
          <a:p>
            <a:pPr lvl="0" eaLnBrk="0" fontAlgn="base" hangingPunct="0">
              <a:lnSpc>
                <a:spcPct val="90000"/>
              </a:lnSpc>
              <a:spcBef>
                <a:spcPct val="50000"/>
              </a:spcBef>
              <a:spcAft>
                <a:spcPct val="0"/>
              </a:spcAft>
              <a:buFontTx/>
              <a:buChar char="•"/>
              <a:defRPr/>
            </a:pPr>
            <a:endParaRPr lang="es-ES_tradnl" sz="2400" kern="0" smtClean="0">
              <a:solidFill>
                <a:srgbClr val="000000"/>
              </a:solidFill>
              <a:latin typeface="Arial"/>
              <a:cs typeface="+mn-cs"/>
            </a:endParaRPr>
          </a:p>
          <a:p>
            <a:pPr lvl="0" eaLnBrk="0" fontAlgn="base" hangingPunct="0">
              <a:lnSpc>
                <a:spcPct val="90000"/>
              </a:lnSpc>
              <a:spcBef>
                <a:spcPct val="50000"/>
              </a:spcBef>
              <a:spcAft>
                <a:spcPct val="0"/>
              </a:spcAft>
              <a:buFontTx/>
              <a:buChar char="•"/>
              <a:defRPr/>
            </a:pPr>
            <a:endParaRPr lang="es-ES_tradnl" sz="2400" kern="0" smtClean="0">
              <a:solidFill>
                <a:srgbClr val="000000"/>
              </a:solidFill>
              <a:latin typeface="Arial"/>
              <a:cs typeface="+mn-cs"/>
            </a:endParaRPr>
          </a:p>
          <a:p>
            <a:pPr lvl="0" eaLnBrk="0" fontAlgn="base" hangingPunct="0">
              <a:lnSpc>
                <a:spcPct val="90000"/>
              </a:lnSpc>
              <a:spcBef>
                <a:spcPct val="50000"/>
              </a:spcBef>
              <a:spcAft>
                <a:spcPct val="0"/>
              </a:spcAft>
              <a:buFontTx/>
              <a:buChar char="•"/>
              <a:defRPr/>
            </a:pPr>
            <a:endParaRPr lang="es-ES_tradnl" sz="2400" kern="0" smtClean="0">
              <a:solidFill>
                <a:srgbClr val="000000"/>
              </a:solidFill>
              <a:latin typeface="Arial"/>
              <a:cs typeface="+mn-cs"/>
            </a:endParaRPr>
          </a:p>
          <a:p>
            <a:pPr lvl="0" eaLnBrk="0" fontAlgn="base" hangingPunct="0">
              <a:lnSpc>
                <a:spcPct val="90000"/>
              </a:lnSpc>
              <a:spcBef>
                <a:spcPct val="50000"/>
              </a:spcBef>
              <a:spcAft>
                <a:spcPct val="0"/>
              </a:spcAft>
              <a:buFontTx/>
              <a:buChar char="•"/>
              <a:defRPr/>
            </a:pPr>
            <a:r>
              <a:rPr lang="es-ES_tradnl" sz="2400" kern="0" smtClean="0">
                <a:solidFill>
                  <a:srgbClr val="000000"/>
                </a:solidFill>
                <a:latin typeface="Arial"/>
                <a:cs typeface="+mn-cs"/>
              </a:rPr>
              <a:t>Pero antes debemos aprender a </a:t>
            </a:r>
            <a:r>
              <a:rPr lang="es-ES_tradnl" sz="2400" i="1" kern="0" smtClean="0">
                <a:solidFill>
                  <a:srgbClr val="250B91"/>
                </a:solidFill>
                <a:latin typeface="Arial"/>
                <a:cs typeface="+mn-cs"/>
              </a:rPr>
              <a:t>ver</a:t>
            </a:r>
            <a:r>
              <a:rPr lang="es-ES_tradnl" sz="2400" kern="0" smtClean="0">
                <a:solidFill>
                  <a:srgbClr val="000000"/>
                </a:solidFill>
                <a:latin typeface="Arial"/>
                <a:cs typeface="+mn-cs"/>
              </a:rPr>
              <a:t> el Universo desde la Tierra.</a:t>
            </a:r>
          </a:p>
          <a:p>
            <a:pPr>
              <a:buNone/>
            </a:pP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El Universo observable</a:t>
            </a:r>
            <a:endParaRPr lang="en-US"/>
          </a:p>
        </p:txBody>
      </p:sp>
      <p:sp>
        <p:nvSpPr>
          <p:cNvPr id="3" name="2 Marcador de contenido"/>
          <p:cNvSpPr>
            <a:spLocks noGrp="1"/>
          </p:cNvSpPr>
          <p:nvPr>
            <p:ph idx="1"/>
          </p:nvPr>
        </p:nvSpPr>
        <p:spPr>
          <a:xfrm>
            <a:off x="457200" y="980728"/>
            <a:ext cx="8435280" cy="4248472"/>
          </a:xfrm>
        </p:spPr>
        <p:txBody>
          <a:bodyPr>
            <a:normAutofit/>
          </a:bodyPr>
          <a:lstStyle/>
          <a:p>
            <a:pPr>
              <a:spcBef>
                <a:spcPct val="50000"/>
              </a:spcBef>
            </a:pPr>
            <a:r>
              <a:rPr lang="es-ES_tradnl" sz="2400" smtClean="0"/>
              <a:t>La estructura espacio-temporal del Universo observable tiene consecuencias curiosas : </a:t>
            </a:r>
          </a:p>
          <a:p>
            <a:pPr lvl="1">
              <a:spcBef>
                <a:spcPct val="50000"/>
              </a:spcBef>
            </a:pPr>
            <a:r>
              <a:rPr lang="es-ES_tradnl" smtClean="0">
                <a:sym typeface="Symbol" pitchFamily="18" charset="2"/>
              </a:rPr>
              <a:t>Cuanto más nos alejamos en el tiempo, el Universo era más pequeño, por lo que podemos ver una mayor fracción de él. </a:t>
            </a:r>
            <a:br>
              <a:rPr lang="es-ES_tradnl" smtClean="0">
                <a:sym typeface="Symbol" pitchFamily="18" charset="2"/>
              </a:rPr>
            </a:br>
            <a:r>
              <a:rPr lang="es-ES_tradnl" smtClean="0">
                <a:solidFill>
                  <a:srgbClr val="1D591D"/>
                </a:solidFill>
                <a:sym typeface="Symbol" pitchFamily="18" charset="2"/>
              </a:rPr>
              <a:t>En el límite, lo podríamos ver “entero”.</a:t>
            </a:r>
          </a:p>
          <a:p>
            <a:pPr lvl="1">
              <a:spcBef>
                <a:spcPct val="50000"/>
              </a:spcBef>
            </a:pPr>
            <a:endParaRPr lang="es-ES_tradnl" smtClean="0">
              <a:solidFill>
                <a:srgbClr val="339933"/>
              </a:solidFill>
              <a:sym typeface="Symbol" pitchFamily="18" charset="2"/>
            </a:endParaRPr>
          </a:p>
          <a:p>
            <a:pPr lvl="1">
              <a:spcBef>
                <a:spcPct val="50000"/>
              </a:spcBef>
            </a:pPr>
            <a:r>
              <a:rPr lang="es-ES_tradnl" smtClean="0">
                <a:sym typeface="Symbol" pitchFamily="18" charset="2"/>
              </a:rPr>
              <a:t>Independientemente de la dirección en que miremos,</a:t>
            </a:r>
            <a:r>
              <a:rPr lang="es-ES_tradnl" smtClean="0">
                <a:solidFill>
                  <a:srgbClr val="339933"/>
                </a:solidFill>
                <a:sym typeface="Symbol" pitchFamily="18" charset="2"/>
              </a:rPr>
              <a:t> </a:t>
            </a:r>
            <a:r>
              <a:rPr lang="es-ES_tradnl" smtClean="0">
                <a:sym typeface="Symbol" pitchFamily="18" charset="2"/>
              </a:rPr>
              <a:t>siempre acabaríamos en el mismo punto del espacio-tiempo: </a:t>
            </a:r>
            <a:r>
              <a:rPr lang="es-ES_tradnl" smtClean="0">
                <a:solidFill>
                  <a:srgbClr val="FF0000"/>
                </a:solidFill>
                <a:sym typeface="Symbol" pitchFamily="18" charset="2"/>
              </a:rPr>
              <a:t>el Big-Bang. </a:t>
            </a:r>
            <a:r>
              <a:rPr lang="es-ES_tradnl" smtClean="0">
                <a:sym typeface="Symbol" pitchFamily="18" charset="2"/>
              </a:rPr>
              <a:t/>
            </a:r>
            <a:br>
              <a:rPr lang="es-ES_tradnl" smtClean="0">
                <a:sym typeface="Symbol" pitchFamily="18" charset="2"/>
              </a:rPr>
            </a:br>
            <a:r>
              <a:rPr lang="es-ES_tradnl" smtClean="0">
                <a:solidFill>
                  <a:srgbClr val="1D591D"/>
                </a:solidFill>
                <a:sym typeface="Symbol" pitchFamily="18" charset="2"/>
              </a:rPr>
              <a:t>No obstante, existe un límite. Antes de 380.000 años el Universo era opaco y no podemos ver más allá. </a:t>
            </a:r>
            <a:endParaRPr lang="en-US" sz="2400">
              <a:solidFill>
                <a:srgbClr val="1D591D"/>
              </a:solidFill>
            </a:endParaRPr>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22</a:t>
            </a:fld>
            <a:endParaRPr lang="en-US"/>
          </a:p>
        </p:txBody>
      </p:sp>
      <p:sp>
        <p:nvSpPr>
          <p:cNvPr id="5" name="4 CuadroTexto"/>
          <p:cNvSpPr txBox="1"/>
          <p:nvPr/>
        </p:nvSpPr>
        <p:spPr>
          <a:xfrm>
            <a:off x="971600" y="5517232"/>
            <a:ext cx="7784503" cy="707886"/>
          </a:xfrm>
          <a:prstGeom prst="rect">
            <a:avLst/>
          </a:prstGeom>
          <a:noFill/>
        </p:spPr>
        <p:txBody>
          <a:bodyPr wrap="none" rtlCol="0">
            <a:spAutoFit/>
          </a:bodyPr>
          <a:lstStyle/>
          <a:p>
            <a:pPr>
              <a:spcBef>
                <a:spcPct val="50000"/>
              </a:spcBef>
            </a:pPr>
            <a:r>
              <a:rPr lang="es-ES_tradnl" sz="2000" b="1" i="1" smtClean="0">
                <a:solidFill>
                  <a:srgbClr val="CC3300"/>
                </a:solidFill>
                <a:latin typeface="Arial" pitchFamily="34" charset="0"/>
                <a:cs typeface="Arial" pitchFamily="34" charset="0"/>
                <a:sym typeface="Symbol" pitchFamily="18" charset="2"/>
              </a:rPr>
              <a:t> En cualquier dirección del cielo a la que miremos, al final </a:t>
            </a:r>
            <a:br>
              <a:rPr lang="es-ES_tradnl" sz="2000" b="1" i="1" smtClean="0">
                <a:solidFill>
                  <a:srgbClr val="CC3300"/>
                </a:solidFill>
                <a:latin typeface="Arial" pitchFamily="34" charset="0"/>
                <a:cs typeface="Arial" pitchFamily="34" charset="0"/>
                <a:sym typeface="Symbol" pitchFamily="18" charset="2"/>
              </a:rPr>
            </a:br>
            <a:r>
              <a:rPr lang="es-ES_tradnl" sz="2000" b="1" i="1" smtClean="0">
                <a:solidFill>
                  <a:srgbClr val="CC3300"/>
                </a:solidFill>
                <a:latin typeface="Arial" pitchFamily="34" charset="0"/>
                <a:cs typeface="Arial" pitchFamily="34" charset="0"/>
                <a:sym typeface="Symbol" pitchFamily="18" charset="2"/>
              </a:rPr>
              <a:t>     del todo vemos la “bola de fuego” del Big-Bang.  </a:t>
            </a:r>
            <a:endParaRPr lang="es-ES_tradnl" sz="2000" b="1" i="1">
              <a:solidFill>
                <a:srgbClr val="CC33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El Universo observable</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23</a:t>
            </a:fld>
            <a:endParaRPr lang="en-US"/>
          </a:p>
        </p:txBody>
      </p:sp>
      <p:pic>
        <p:nvPicPr>
          <p:cNvPr id="5" name="4 Imagen" descr="universe-history-in-out.jpg"/>
          <p:cNvPicPr>
            <a:picLocks noChangeAspect="1"/>
          </p:cNvPicPr>
          <p:nvPr/>
        </p:nvPicPr>
        <p:blipFill>
          <a:blip r:embed="rId2" cstate="print"/>
          <a:stretch>
            <a:fillRect/>
          </a:stretch>
        </p:blipFill>
        <p:spPr>
          <a:xfrm>
            <a:off x="179512" y="1495515"/>
            <a:ext cx="3477977" cy="4957821"/>
          </a:xfrm>
          <a:prstGeom prst="rect">
            <a:avLst/>
          </a:prstGeom>
        </p:spPr>
      </p:pic>
      <p:sp>
        <p:nvSpPr>
          <p:cNvPr id="8" name="7 CuadroTexto"/>
          <p:cNvSpPr txBox="1"/>
          <p:nvPr/>
        </p:nvSpPr>
        <p:spPr>
          <a:xfrm>
            <a:off x="971600" y="980728"/>
            <a:ext cx="1807098" cy="400110"/>
          </a:xfrm>
          <a:prstGeom prst="rect">
            <a:avLst/>
          </a:prstGeom>
          <a:noFill/>
        </p:spPr>
        <p:txBody>
          <a:bodyPr wrap="none" rtlCol="0">
            <a:spAutoFit/>
          </a:bodyPr>
          <a:lstStyle/>
          <a:p>
            <a:r>
              <a:rPr lang="en-US" sz="2000" smtClean="0">
                <a:latin typeface="Arial" pitchFamily="34" charset="0"/>
                <a:cs typeface="Arial" pitchFamily="34" charset="0"/>
              </a:rPr>
              <a:t>Visión </a:t>
            </a:r>
            <a:r>
              <a:rPr lang="en-US" sz="2000" i="1" smtClean="0">
                <a:latin typeface="Arial" pitchFamily="34" charset="0"/>
                <a:cs typeface="Arial" pitchFamily="34" charset="0"/>
              </a:rPr>
              <a:t>clásica</a:t>
            </a:r>
            <a:r>
              <a:rPr lang="en-US" sz="2000" smtClean="0">
                <a:latin typeface="Arial" pitchFamily="34" charset="0"/>
                <a:cs typeface="Arial" pitchFamily="34" charset="0"/>
              </a:rPr>
              <a:t> </a:t>
            </a:r>
            <a:endParaRPr lang="en-US" sz="2000">
              <a:latin typeface="Arial" pitchFamily="34" charset="0"/>
              <a:cs typeface="Arial" pitchFamily="34" charset="0"/>
            </a:endParaRPr>
          </a:p>
        </p:txBody>
      </p:sp>
      <p:grpSp>
        <p:nvGrpSpPr>
          <p:cNvPr id="11" name="10 Grupo"/>
          <p:cNvGrpSpPr/>
          <p:nvPr/>
        </p:nvGrpSpPr>
        <p:grpSpPr>
          <a:xfrm>
            <a:off x="3781270" y="1700808"/>
            <a:ext cx="5362730" cy="4464496"/>
            <a:chOff x="3781270" y="1700808"/>
            <a:chExt cx="5362730" cy="4464496"/>
          </a:xfrm>
        </p:grpSpPr>
        <p:pic>
          <p:nvPicPr>
            <p:cNvPr id="6" name="5 Imagen" descr="universe-Hubble-ultradeepfield-sketch.jpg"/>
            <p:cNvPicPr>
              <a:picLocks noChangeAspect="1"/>
            </p:cNvPicPr>
            <p:nvPr/>
          </p:nvPicPr>
          <p:blipFill>
            <a:blip r:embed="rId3" cstate="print"/>
            <a:srcRect r="1396"/>
            <a:stretch>
              <a:fillRect/>
            </a:stretch>
          </p:blipFill>
          <p:spPr>
            <a:xfrm>
              <a:off x="3781270" y="2142203"/>
              <a:ext cx="5362730" cy="4023101"/>
            </a:xfrm>
            <a:prstGeom prst="rect">
              <a:avLst/>
            </a:prstGeom>
          </p:spPr>
        </p:pic>
        <p:sp>
          <p:nvSpPr>
            <p:cNvPr id="9" name="8 CuadroTexto"/>
            <p:cNvSpPr txBox="1"/>
            <p:nvPr/>
          </p:nvSpPr>
          <p:spPr>
            <a:xfrm>
              <a:off x="5148064" y="1700808"/>
              <a:ext cx="1919308" cy="400110"/>
            </a:xfrm>
            <a:prstGeom prst="rect">
              <a:avLst/>
            </a:prstGeom>
            <a:noFill/>
          </p:spPr>
          <p:txBody>
            <a:bodyPr wrap="none" rtlCol="0">
              <a:spAutoFit/>
            </a:bodyPr>
            <a:lstStyle/>
            <a:p>
              <a:r>
                <a:rPr lang="en-US" sz="2000" smtClean="0">
                  <a:latin typeface="Arial" pitchFamily="34" charset="0"/>
                  <a:cs typeface="Arial" pitchFamily="34" charset="0"/>
                </a:rPr>
                <a:t>Visión </a:t>
              </a:r>
              <a:r>
                <a:rPr lang="en-US" sz="2000" i="1" smtClean="0">
                  <a:latin typeface="Arial" pitchFamily="34" charset="0"/>
                  <a:cs typeface="Arial" pitchFamily="34" charset="0"/>
                </a:rPr>
                <a:t>realista</a:t>
              </a:r>
              <a:r>
                <a:rPr lang="en-US" sz="2000" smtClean="0">
                  <a:latin typeface="Arial" pitchFamily="34" charset="0"/>
                  <a:cs typeface="Arial" pitchFamily="34" charset="0"/>
                </a:rPr>
                <a:t>  </a:t>
              </a:r>
              <a:endParaRPr lang="en-US" sz="200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24</a:t>
            </a:fld>
            <a:endParaRPr lang="en-US"/>
          </a:p>
        </p:txBody>
      </p:sp>
      <p:grpSp>
        <p:nvGrpSpPr>
          <p:cNvPr id="5" name="15 Grupo"/>
          <p:cNvGrpSpPr>
            <a:grpSpLocks noChangeAspect="1"/>
          </p:cNvGrpSpPr>
          <p:nvPr/>
        </p:nvGrpSpPr>
        <p:grpSpPr bwMode="auto">
          <a:xfrm rot="5400000">
            <a:off x="1422176" y="3231357"/>
            <a:ext cx="6119813" cy="323850"/>
            <a:chOff x="-36512" y="3068712"/>
            <a:chExt cx="7776864" cy="413174"/>
          </a:xfrm>
        </p:grpSpPr>
        <p:pic>
          <p:nvPicPr>
            <p:cNvPr id="6" name="Picture 6" descr="Timeline"/>
            <p:cNvPicPr>
              <a:picLocks noChangeAspect="1" noChangeArrowheads="1"/>
            </p:cNvPicPr>
            <p:nvPr/>
          </p:nvPicPr>
          <p:blipFill>
            <a:blip r:embed="rId2"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7" name="Picture 6" descr="Timeline"/>
            <p:cNvPicPr>
              <a:picLocks noChangeAspect="1" noChangeArrowheads="1"/>
            </p:cNvPicPr>
            <p:nvPr/>
          </p:nvPicPr>
          <p:blipFill>
            <a:blip r:embed="rId2"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pic>
        <p:nvPicPr>
          <p:cNvPr id="8" name="Picture 6" descr="Timeline"/>
          <p:cNvPicPr>
            <a:picLocks noChangeAspect="1" noChangeArrowheads="1"/>
          </p:cNvPicPr>
          <p:nvPr/>
        </p:nvPicPr>
        <p:blipFill>
          <a:blip r:embed="rId2" cstate="print"/>
          <a:srcRect t="25893" b="32216"/>
          <a:stretch>
            <a:fillRect/>
          </a:stretch>
        </p:blipFill>
        <p:spPr bwMode="auto">
          <a:xfrm>
            <a:off x="1403350" y="3248025"/>
            <a:ext cx="3173413" cy="325438"/>
          </a:xfrm>
          <a:prstGeom prst="rect">
            <a:avLst/>
          </a:prstGeom>
          <a:noFill/>
          <a:ln w="9525">
            <a:noFill/>
            <a:miter lim="800000"/>
            <a:headEnd/>
            <a:tailEnd/>
          </a:ln>
        </p:spPr>
      </p:pic>
      <p:pic>
        <p:nvPicPr>
          <p:cNvPr id="9" name="Picture 6" descr="Timeline"/>
          <p:cNvPicPr>
            <a:picLocks noChangeAspect="1" noChangeArrowheads="1"/>
          </p:cNvPicPr>
          <p:nvPr/>
        </p:nvPicPr>
        <p:blipFill>
          <a:blip r:embed="rId3" cstate="print"/>
          <a:srcRect t="32216" b="25893"/>
          <a:stretch>
            <a:fillRect/>
          </a:stretch>
        </p:blipFill>
        <p:spPr bwMode="auto">
          <a:xfrm>
            <a:off x="4351338" y="3248025"/>
            <a:ext cx="3173412" cy="325438"/>
          </a:xfrm>
          <a:prstGeom prst="rect">
            <a:avLst/>
          </a:prstGeom>
          <a:noFill/>
          <a:ln w="9525">
            <a:noFill/>
            <a:miter lim="800000"/>
            <a:headEnd/>
            <a:tailEnd/>
          </a:ln>
        </p:spPr>
      </p:pic>
      <p:grpSp>
        <p:nvGrpSpPr>
          <p:cNvPr id="10" name="36 Grupo"/>
          <p:cNvGrpSpPr>
            <a:grpSpLocks/>
          </p:cNvGrpSpPr>
          <p:nvPr/>
        </p:nvGrpSpPr>
        <p:grpSpPr bwMode="auto">
          <a:xfrm>
            <a:off x="1385888" y="314325"/>
            <a:ext cx="6132512" cy="6200775"/>
            <a:chOff x="1385730" y="314739"/>
            <a:chExt cx="6132970" cy="6199900"/>
          </a:xfrm>
        </p:grpSpPr>
        <p:grpSp>
          <p:nvGrpSpPr>
            <p:cNvPr id="11" name="15 Grupo"/>
            <p:cNvGrpSpPr>
              <a:grpSpLocks noChangeAspect="1"/>
            </p:cNvGrpSpPr>
            <p:nvPr/>
          </p:nvGrpSpPr>
          <p:grpSpPr bwMode="auto">
            <a:xfrm rot="2700000">
              <a:off x="1342345" y="3291707"/>
              <a:ext cx="6120680" cy="325183"/>
              <a:chOff x="-36512" y="3068712"/>
              <a:chExt cx="7776864" cy="413174"/>
            </a:xfrm>
          </p:grpSpPr>
          <p:pic>
            <p:nvPicPr>
              <p:cNvPr id="27" name="Picture 6" descr="Timeline"/>
              <p:cNvPicPr>
                <a:picLocks noChangeAspect="1" noChangeArrowheads="1"/>
              </p:cNvPicPr>
              <p:nvPr/>
            </p:nvPicPr>
            <p:blipFill>
              <a:blip r:embed="rId2"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8" name="Picture 6" descr="Timeline"/>
              <p:cNvPicPr>
                <a:picLocks noChangeAspect="1" noChangeArrowheads="1"/>
              </p:cNvPicPr>
              <p:nvPr/>
            </p:nvPicPr>
            <p:blipFill>
              <a:blip r:embed="rId2"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2" name="15 Grupo"/>
            <p:cNvGrpSpPr>
              <a:grpSpLocks noChangeAspect="1"/>
            </p:cNvGrpSpPr>
            <p:nvPr/>
          </p:nvGrpSpPr>
          <p:grpSpPr bwMode="auto">
            <a:xfrm rot="-2700000">
              <a:off x="1430691" y="3252268"/>
              <a:ext cx="6088009" cy="357860"/>
              <a:chOff x="5000" y="3027194"/>
              <a:chExt cx="7735352" cy="454692"/>
            </a:xfrm>
          </p:grpSpPr>
          <p:pic>
            <p:nvPicPr>
              <p:cNvPr id="25" name="Picture 6" descr="Timeline"/>
              <p:cNvPicPr>
                <a:picLocks noChangeAspect="1" noChangeArrowheads="1"/>
              </p:cNvPicPr>
              <p:nvPr/>
            </p:nvPicPr>
            <p:blipFill>
              <a:blip r:embed="rId2" cstate="print"/>
              <a:srcRect t="25893" b="32216"/>
              <a:stretch>
                <a:fillRect/>
              </a:stretch>
            </p:blipFill>
            <p:spPr bwMode="auto">
              <a:xfrm>
                <a:off x="5000" y="3027194"/>
                <a:ext cx="4032448" cy="412924"/>
              </a:xfrm>
              <a:prstGeom prst="rect">
                <a:avLst/>
              </a:prstGeom>
              <a:noFill/>
              <a:ln w="9525">
                <a:noFill/>
                <a:miter lim="800000"/>
                <a:headEnd/>
                <a:tailEnd/>
              </a:ln>
            </p:spPr>
          </p:pic>
          <p:pic>
            <p:nvPicPr>
              <p:cNvPr id="26" name="Picture 6" descr="Timeline"/>
              <p:cNvPicPr>
                <a:picLocks noChangeAspect="1" noChangeArrowheads="1"/>
              </p:cNvPicPr>
              <p:nvPr/>
            </p:nvPicPr>
            <p:blipFill>
              <a:blip r:embed="rId2"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3" name="15 Grupo"/>
            <p:cNvGrpSpPr>
              <a:grpSpLocks noChangeAspect="1"/>
            </p:cNvGrpSpPr>
            <p:nvPr/>
          </p:nvGrpSpPr>
          <p:grpSpPr bwMode="auto">
            <a:xfrm rot="1320000">
              <a:off x="1385730" y="3267441"/>
              <a:ext cx="6120680" cy="325183"/>
              <a:chOff x="-36512" y="3068712"/>
              <a:chExt cx="7776864" cy="413174"/>
            </a:xfrm>
          </p:grpSpPr>
          <p:pic>
            <p:nvPicPr>
              <p:cNvPr id="23" name="Picture 6" descr="Timeline"/>
              <p:cNvPicPr>
                <a:picLocks noChangeAspect="1" noChangeArrowheads="1"/>
              </p:cNvPicPr>
              <p:nvPr/>
            </p:nvPicPr>
            <p:blipFill>
              <a:blip r:embed="rId2"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4" name="Picture 6" descr="Timeline"/>
              <p:cNvPicPr>
                <a:picLocks noChangeAspect="1" noChangeArrowheads="1"/>
              </p:cNvPicPr>
              <p:nvPr/>
            </p:nvPicPr>
            <p:blipFill>
              <a:blip r:embed="rId2"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4" name="15 Grupo"/>
            <p:cNvGrpSpPr>
              <a:grpSpLocks noChangeAspect="1"/>
            </p:cNvGrpSpPr>
            <p:nvPr/>
          </p:nvGrpSpPr>
          <p:grpSpPr bwMode="auto">
            <a:xfrm rot="-1380000">
              <a:off x="1413974" y="3234521"/>
              <a:ext cx="6076526" cy="343534"/>
              <a:chOff x="19590" y="3068961"/>
              <a:chExt cx="7720762" cy="436490"/>
            </a:xfrm>
          </p:grpSpPr>
          <p:pic>
            <p:nvPicPr>
              <p:cNvPr id="21" name="Picture 6" descr="Timeline"/>
              <p:cNvPicPr>
                <a:picLocks noChangeAspect="1" noChangeArrowheads="1"/>
              </p:cNvPicPr>
              <p:nvPr/>
            </p:nvPicPr>
            <p:blipFill>
              <a:blip r:embed="rId2" cstate="print"/>
              <a:srcRect t="25893" b="32216"/>
              <a:stretch>
                <a:fillRect/>
              </a:stretch>
            </p:blipFill>
            <p:spPr bwMode="auto">
              <a:xfrm>
                <a:off x="19590" y="3092526"/>
                <a:ext cx="4032448" cy="412925"/>
              </a:xfrm>
              <a:prstGeom prst="rect">
                <a:avLst/>
              </a:prstGeom>
              <a:noFill/>
              <a:ln w="9525">
                <a:noFill/>
                <a:miter lim="800000"/>
                <a:headEnd/>
                <a:tailEnd/>
              </a:ln>
            </p:spPr>
          </p:pic>
          <p:pic>
            <p:nvPicPr>
              <p:cNvPr id="22" name="Picture 6" descr="Timeline"/>
              <p:cNvPicPr>
                <a:picLocks noChangeAspect="1" noChangeArrowheads="1"/>
              </p:cNvPicPr>
              <p:nvPr/>
            </p:nvPicPr>
            <p:blipFill>
              <a:blip r:embed="rId2"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5" name="15 Grupo"/>
            <p:cNvGrpSpPr>
              <a:grpSpLocks noChangeAspect="1"/>
            </p:cNvGrpSpPr>
            <p:nvPr/>
          </p:nvGrpSpPr>
          <p:grpSpPr bwMode="auto">
            <a:xfrm rot="4020000">
              <a:off x="1344929" y="3266676"/>
              <a:ext cx="6120680" cy="325183"/>
              <a:chOff x="-36512" y="3068712"/>
              <a:chExt cx="7776864" cy="413174"/>
            </a:xfrm>
          </p:grpSpPr>
          <p:pic>
            <p:nvPicPr>
              <p:cNvPr id="19" name="Picture 6" descr="Timeline"/>
              <p:cNvPicPr>
                <a:picLocks noChangeAspect="1" noChangeArrowheads="1"/>
              </p:cNvPicPr>
              <p:nvPr/>
            </p:nvPicPr>
            <p:blipFill>
              <a:blip r:embed="rId2"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0" name="Picture 6" descr="Timeline"/>
              <p:cNvPicPr>
                <a:picLocks noChangeAspect="1" noChangeArrowheads="1"/>
              </p:cNvPicPr>
              <p:nvPr/>
            </p:nvPicPr>
            <p:blipFill>
              <a:blip r:embed="rId2"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6" name="15 Grupo"/>
            <p:cNvGrpSpPr>
              <a:grpSpLocks noChangeAspect="1"/>
            </p:cNvGrpSpPr>
            <p:nvPr/>
          </p:nvGrpSpPr>
          <p:grpSpPr bwMode="auto">
            <a:xfrm rot="-4080000">
              <a:off x="1366612" y="3212487"/>
              <a:ext cx="6120680" cy="325183"/>
              <a:chOff x="-36512" y="3068712"/>
              <a:chExt cx="7776864" cy="413174"/>
            </a:xfrm>
          </p:grpSpPr>
          <p:pic>
            <p:nvPicPr>
              <p:cNvPr id="17" name="Picture 6" descr="Timeline"/>
              <p:cNvPicPr>
                <a:picLocks noChangeAspect="1" noChangeArrowheads="1"/>
              </p:cNvPicPr>
              <p:nvPr/>
            </p:nvPicPr>
            <p:blipFill>
              <a:blip r:embed="rId2"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18" name="Picture 6" descr="Timeline"/>
              <p:cNvPicPr>
                <a:picLocks noChangeAspect="1" noChangeArrowheads="1"/>
              </p:cNvPicPr>
              <p:nvPr/>
            </p:nvPicPr>
            <p:blipFill>
              <a:blip r:embed="rId2"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grpSp>
        <p:nvGrpSpPr>
          <p:cNvPr id="29" name="30 Grupo"/>
          <p:cNvGrpSpPr>
            <a:grpSpLocks/>
          </p:cNvGrpSpPr>
          <p:nvPr/>
        </p:nvGrpSpPr>
        <p:grpSpPr bwMode="auto">
          <a:xfrm>
            <a:off x="3284538" y="1570038"/>
            <a:ext cx="5646737" cy="2930525"/>
            <a:chOff x="3283985" y="1569566"/>
            <a:chExt cx="5646625" cy="2931170"/>
          </a:xfrm>
        </p:grpSpPr>
        <p:sp>
          <p:nvSpPr>
            <p:cNvPr id="30" name="29 Elipse"/>
            <p:cNvSpPr>
              <a:spLocks noChangeAspect="1"/>
            </p:cNvSpPr>
            <p:nvPr/>
          </p:nvSpPr>
          <p:spPr>
            <a:xfrm>
              <a:off x="3283985" y="2204706"/>
              <a:ext cx="2295479" cy="22960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37 CuadroTexto"/>
            <p:cNvSpPr txBox="1">
              <a:spLocks noChangeArrowheads="1"/>
            </p:cNvSpPr>
            <p:nvPr/>
          </p:nvSpPr>
          <p:spPr bwMode="auto">
            <a:xfrm>
              <a:off x="7452320" y="1569566"/>
              <a:ext cx="1478290" cy="923330"/>
            </a:xfrm>
            <a:prstGeom prst="rect">
              <a:avLst/>
            </a:prstGeom>
            <a:noFill/>
            <a:ln w="9525">
              <a:solidFill>
                <a:schemeClr val="bg1"/>
              </a:solidFill>
              <a:miter lim="800000"/>
              <a:headEnd/>
              <a:tailEnd/>
            </a:ln>
          </p:spPr>
          <p:txBody>
            <a:bodyPr wrap="none">
              <a:spAutoFit/>
            </a:bodyPr>
            <a:lstStyle/>
            <a:p>
              <a:r>
                <a:rPr lang="en-US" sz="1800">
                  <a:solidFill>
                    <a:srgbClr val="FFFFFF"/>
                  </a:solidFill>
                  <a:latin typeface="Calibri" pitchFamily="34" charset="0"/>
                </a:rPr>
                <a:t>-1000 </a:t>
              </a:r>
              <a:br>
                <a:rPr lang="en-US" sz="1800">
                  <a:solidFill>
                    <a:srgbClr val="FFFFFF"/>
                  </a:solidFill>
                  <a:latin typeface="Calibri" pitchFamily="34" charset="0"/>
                </a:rPr>
              </a:br>
              <a:r>
                <a:rPr lang="en-US" sz="1800">
                  <a:solidFill>
                    <a:srgbClr val="FFFFFF"/>
                  </a:solidFill>
                  <a:latin typeface="Calibri" pitchFamily="34" charset="0"/>
                </a:rPr>
                <a:t>  mill. de años</a:t>
              </a:r>
            </a:p>
            <a:p>
              <a:r>
                <a:rPr lang="en-US" sz="1800" i="1">
                  <a:solidFill>
                    <a:srgbClr val="FFFFFF"/>
                  </a:solidFill>
                  <a:latin typeface="Calibri" pitchFamily="34" charset="0"/>
                </a:rPr>
                <a:t>  t= 12700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25</a:t>
            </a:fld>
            <a:endParaRPr lang="en-US"/>
          </a:p>
        </p:txBody>
      </p:sp>
      <p:pic>
        <p:nvPicPr>
          <p:cNvPr id="5" name="Picture 6" descr="Timeline"/>
          <p:cNvPicPr>
            <a:picLocks noChangeAspect="1" noChangeArrowheads="1"/>
          </p:cNvPicPr>
          <p:nvPr/>
        </p:nvPicPr>
        <p:blipFill>
          <a:blip r:embed="rId2" cstate="print"/>
          <a:srcRect l="32216" r="25893"/>
          <a:stretch>
            <a:fillRect/>
          </a:stretch>
        </p:blipFill>
        <p:spPr bwMode="auto">
          <a:xfrm>
            <a:off x="4319588" y="333375"/>
            <a:ext cx="323850" cy="3173413"/>
          </a:xfrm>
          <a:prstGeom prst="rect">
            <a:avLst/>
          </a:prstGeom>
          <a:noFill/>
          <a:ln w="9525">
            <a:noFill/>
            <a:miter lim="800000"/>
            <a:headEnd/>
            <a:tailEnd/>
          </a:ln>
        </p:spPr>
      </p:pic>
      <p:pic>
        <p:nvPicPr>
          <p:cNvPr id="6" name="Picture 6" descr="Timeline"/>
          <p:cNvPicPr>
            <a:picLocks noChangeAspect="1" noChangeArrowheads="1"/>
          </p:cNvPicPr>
          <p:nvPr/>
        </p:nvPicPr>
        <p:blipFill>
          <a:blip r:embed="rId3" cstate="print"/>
          <a:srcRect l="25893" r="32216"/>
          <a:stretch>
            <a:fillRect/>
          </a:stretch>
        </p:blipFill>
        <p:spPr bwMode="auto">
          <a:xfrm>
            <a:off x="4319588" y="3279775"/>
            <a:ext cx="323850" cy="3173413"/>
          </a:xfrm>
          <a:prstGeom prst="rect">
            <a:avLst/>
          </a:prstGeom>
          <a:noFill/>
          <a:ln w="9525">
            <a:noFill/>
            <a:miter lim="800000"/>
            <a:headEnd/>
            <a:tailEnd/>
          </a:ln>
        </p:spPr>
      </p:pic>
      <p:pic>
        <p:nvPicPr>
          <p:cNvPr id="7" name="Picture 6" descr="Timeline"/>
          <p:cNvPicPr>
            <a:picLocks noChangeAspect="1" noChangeArrowheads="1"/>
          </p:cNvPicPr>
          <p:nvPr/>
        </p:nvPicPr>
        <p:blipFill>
          <a:blip r:embed="rId4" cstate="print"/>
          <a:srcRect t="25893" b="32216"/>
          <a:stretch>
            <a:fillRect/>
          </a:stretch>
        </p:blipFill>
        <p:spPr bwMode="auto">
          <a:xfrm>
            <a:off x="1403350" y="3248025"/>
            <a:ext cx="3173413" cy="325438"/>
          </a:xfrm>
          <a:prstGeom prst="rect">
            <a:avLst/>
          </a:prstGeom>
          <a:noFill/>
          <a:ln w="9525">
            <a:noFill/>
            <a:miter lim="800000"/>
            <a:headEnd/>
            <a:tailEnd/>
          </a:ln>
        </p:spPr>
      </p:pic>
      <p:pic>
        <p:nvPicPr>
          <p:cNvPr id="8" name="Picture 6" descr="Timeline"/>
          <p:cNvPicPr>
            <a:picLocks noChangeAspect="1" noChangeArrowheads="1"/>
          </p:cNvPicPr>
          <p:nvPr/>
        </p:nvPicPr>
        <p:blipFill>
          <a:blip r:embed="rId5" cstate="print"/>
          <a:srcRect t="32216" b="25893"/>
          <a:stretch>
            <a:fillRect/>
          </a:stretch>
        </p:blipFill>
        <p:spPr bwMode="auto">
          <a:xfrm>
            <a:off x="4351338" y="3248025"/>
            <a:ext cx="3173412" cy="325438"/>
          </a:xfrm>
          <a:prstGeom prst="rect">
            <a:avLst/>
          </a:prstGeom>
          <a:noFill/>
          <a:ln w="9525">
            <a:noFill/>
            <a:miter lim="800000"/>
            <a:headEnd/>
            <a:tailEnd/>
          </a:ln>
        </p:spPr>
      </p:pic>
      <p:grpSp>
        <p:nvGrpSpPr>
          <p:cNvPr id="9" name="15 Grupo"/>
          <p:cNvGrpSpPr>
            <a:grpSpLocks noChangeAspect="1"/>
          </p:cNvGrpSpPr>
          <p:nvPr/>
        </p:nvGrpSpPr>
        <p:grpSpPr bwMode="auto">
          <a:xfrm rot="2700000">
            <a:off x="1342232" y="3291681"/>
            <a:ext cx="6121400" cy="325437"/>
            <a:chOff x="-36512" y="3068712"/>
            <a:chExt cx="7776864" cy="413174"/>
          </a:xfrm>
        </p:grpSpPr>
        <p:pic>
          <p:nvPicPr>
            <p:cNvPr id="10"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11"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2" name="15 Grupo"/>
          <p:cNvGrpSpPr>
            <a:grpSpLocks noChangeAspect="1"/>
          </p:cNvGrpSpPr>
          <p:nvPr/>
        </p:nvGrpSpPr>
        <p:grpSpPr bwMode="auto">
          <a:xfrm rot="-2700000">
            <a:off x="1430338" y="3252788"/>
            <a:ext cx="6088062" cy="357187"/>
            <a:chOff x="5000" y="3027194"/>
            <a:chExt cx="7735352" cy="454692"/>
          </a:xfrm>
        </p:grpSpPr>
        <p:pic>
          <p:nvPicPr>
            <p:cNvPr id="13" name="Picture 6" descr="Timeline"/>
            <p:cNvPicPr>
              <a:picLocks noChangeAspect="1" noChangeArrowheads="1"/>
            </p:cNvPicPr>
            <p:nvPr/>
          </p:nvPicPr>
          <p:blipFill>
            <a:blip r:embed="rId4" cstate="print"/>
            <a:srcRect t="25893" b="32216"/>
            <a:stretch>
              <a:fillRect/>
            </a:stretch>
          </p:blipFill>
          <p:spPr bwMode="auto">
            <a:xfrm>
              <a:off x="5000" y="3027194"/>
              <a:ext cx="4032448" cy="412924"/>
            </a:xfrm>
            <a:prstGeom prst="rect">
              <a:avLst/>
            </a:prstGeom>
            <a:noFill/>
            <a:ln w="9525">
              <a:noFill/>
              <a:miter lim="800000"/>
              <a:headEnd/>
              <a:tailEnd/>
            </a:ln>
          </p:spPr>
        </p:pic>
        <p:pic>
          <p:nvPicPr>
            <p:cNvPr id="14"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5" name="15 Grupo"/>
          <p:cNvGrpSpPr>
            <a:grpSpLocks noChangeAspect="1"/>
          </p:cNvGrpSpPr>
          <p:nvPr/>
        </p:nvGrpSpPr>
        <p:grpSpPr bwMode="auto">
          <a:xfrm rot="1320000">
            <a:off x="1385888" y="3267075"/>
            <a:ext cx="6119812" cy="325438"/>
            <a:chOff x="-36512" y="3068712"/>
            <a:chExt cx="7776864" cy="413174"/>
          </a:xfrm>
        </p:grpSpPr>
        <p:pic>
          <p:nvPicPr>
            <p:cNvPr id="16"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17"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8" name="15 Grupo"/>
          <p:cNvGrpSpPr>
            <a:grpSpLocks noChangeAspect="1"/>
          </p:cNvGrpSpPr>
          <p:nvPr/>
        </p:nvGrpSpPr>
        <p:grpSpPr bwMode="auto">
          <a:xfrm rot="-1380000">
            <a:off x="1414463" y="3233738"/>
            <a:ext cx="6075362" cy="344487"/>
            <a:chOff x="19590" y="3068961"/>
            <a:chExt cx="7720762" cy="436490"/>
          </a:xfrm>
        </p:grpSpPr>
        <p:pic>
          <p:nvPicPr>
            <p:cNvPr id="19" name="Picture 6" descr="Timeline"/>
            <p:cNvPicPr>
              <a:picLocks noChangeAspect="1" noChangeArrowheads="1"/>
            </p:cNvPicPr>
            <p:nvPr/>
          </p:nvPicPr>
          <p:blipFill>
            <a:blip r:embed="rId4" cstate="print"/>
            <a:srcRect t="25893" b="32216"/>
            <a:stretch>
              <a:fillRect/>
            </a:stretch>
          </p:blipFill>
          <p:spPr bwMode="auto">
            <a:xfrm>
              <a:off x="19590" y="3092526"/>
              <a:ext cx="4032448" cy="412925"/>
            </a:xfrm>
            <a:prstGeom prst="rect">
              <a:avLst/>
            </a:prstGeom>
            <a:noFill/>
            <a:ln w="9525">
              <a:noFill/>
              <a:miter lim="800000"/>
              <a:headEnd/>
              <a:tailEnd/>
            </a:ln>
          </p:spPr>
        </p:pic>
        <p:pic>
          <p:nvPicPr>
            <p:cNvPr id="20"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21" name="15 Grupo"/>
          <p:cNvGrpSpPr>
            <a:grpSpLocks noChangeAspect="1"/>
          </p:cNvGrpSpPr>
          <p:nvPr/>
        </p:nvGrpSpPr>
        <p:grpSpPr bwMode="auto">
          <a:xfrm rot="4020000">
            <a:off x="1344613" y="3267075"/>
            <a:ext cx="6121400" cy="323850"/>
            <a:chOff x="-36512" y="3068712"/>
            <a:chExt cx="7776864" cy="413174"/>
          </a:xfrm>
        </p:grpSpPr>
        <p:pic>
          <p:nvPicPr>
            <p:cNvPr id="22"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3"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24" name="15 Grupo"/>
          <p:cNvGrpSpPr>
            <a:grpSpLocks noChangeAspect="1"/>
          </p:cNvGrpSpPr>
          <p:nvPr/>
        </p:nvGrpSpPr>
        <p:grpSpPr bwMode="auto">
          <a:xfrm rot="-4080000">
            <a:off x="1366044" y="3212306"/>
            <a:ext cx="6121400" cy="325438"/>
            <a:chOff x="-36512" y="3068712"/>
            <a:chExt cx="7776864" cy="413174"/>
          </a:xfrm>
        </p:grpSpPr>
        <p:pic>
          <p:nvPicPr>
            <p:cNvPr id="25"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6"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sp>
        <p:nvSpPr>
          <p:cNvPr id="27" name="26 Elipse"/>
          <p:cNvSpPr>
            <a:spLocks noChangeAspect="1"/>
          </p:cNvSpPr>
          <p:nvPr/>
        </p:nvSpPr>
        <p:spPr>
          <a:xfrm>
            <a:off x="3284538" y="2244725"/>
            <a:ext cx="2295525" cy="22955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8" name="27 Elipse"/>
          <p:cNvSpPr>
            <a:spLocks noChangeAspect="1"/>
          </p:cNvSpPr>
          <p:nvPr/>
        </p:nvSpPr>
        <p:spPr>
          <a:xfrm>
            <a:off x="2411413" y="1341438"/>
            <a:ext cx="4024312" cy="4022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37 CuadroTexto"/>
          <p:cNvSpPr txBox="1">
            <a:spLocks noChangeArrowheads="1"/>
          </p:cNvSpPr>
          <p:nvPr/>
        </p:nvSpPr>
        <p:spPr bwMode="auto">
          <a:xfrm>
            <a:off x="7407275" y="1570038"/>
            <a:ext cx="1557338" cy="922337"/>
          </a:xfrm>
          <a:prstGeom prst="rect">
            <a:avLst/>
          </a:prstGeom>
          <a:noFill/>
          <a:ln w="9525">
            <a:solidFill>
              <a:schemeClr val="bg1"/>
            </a:solidFill>
            <a:miter lim="800000"/>
            <a:headEnd/>
            <a:tailEnd/>
          </a:ln>
        </p:spPr>
        <p:txBody>
          <a:bodyPr>
            <a:spAutoFit/>
          </a:bodyPr>
          <a:lstStyle/>
          <a:p>
            <a:r>
              <a:rPr lang="en-US" sz="1800">
                <a:solidFill>
                  <a:srgbClr val="FFFFFF"/>
                </a:solidFill>
                <a:latin typeface="Calibri" pitchFamily="34" charset="0"/>
              </a:rPr>
              <a:t>-12000 </a:t>
            </a:r>
            <a:br>
              <a:rPr lang="en-US" sz="1800">
                <a:solidFill>
                  <a:srgbClr val="FFFFFF"/>
                </a:solidFill>
                <a:latin typeface="Calibri" pitchFamily="34" charset="0"/>
              </a:rPr>
            </a:br>
            <a:r>
              <a:rPr lang="en-US" sz="1800">
                <a:solidFill>
                  <a:srgbClr val="FFFFFF"/>
                </a:solidFill>
                <a:latin typeface="Calibri" pitchFamily="34" charset="0"/>
              </a:rPr>
              <a:t>  mill. de años</a:t>
            </a:r>
          </a:p>
          <a:p>
            <a:r>
              <a:rPr lang="en-US" sz="1800" i="1">
                <a:solidFill>
                  <a:srgbClr val="FFFFFF"/>
                </a:solidFill>
                <a:latin typeface="Calibri" pitchFamily="34" charset="0"/>
              </a:rPr>
              <a:t>  t = 1700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26</a:t>
            </a:fld>
            <a:endParaRPr lang="en-US"/>
          </a:p>
        </p:txBody>
      </p:sp>
      <p:pic>
        <p:nvPicPr>
          <p:cNvPr id="5" name="Picture 6" descr="Timeline"/>
          <p:cNvPicPr>
            <a:picLocks noChangeAspect="1" noChangeArrowheads="1"/>
          </p:cNvPicPr>
          <p:nvPr/>
        </p:nvPicPr>
        <p:blipFill>
          <a:blip r:embed="rId2" cstate="print"/>
          <a:srcRect l="32216" r="25893"/>
          <a:stretch>
            <a:fillRect/>
          </a:stretch>
        </p:blipFill>
        <p:spPr bwMode="auto">
          <a:xfrm>
            <a:off x="4319588" y="333375"/>
            <a:ext cx="323850" cy="3173413"/>
          </a:xfrm>
          <a:prstGeom prst="rect">
            <a:avLst/>
          </a:prstGeom>
          <a:noFill/>
          <a:ln w="9525">
            <a:noFill/>
            <a:miter lim="800000"/>
            <a:headEnd/>
            <a:tailEnd/>
          </a:ln>
        </p:spPr>
      </p:pic>
      <p:pic>
        <p:nvPicPr>
          <p:cNvPr id="6" name="Picture 6" descr="Timeline"/>
          <p:cNvPicPr>
            <a:picLocks noChangeAspect="1" noChangeArrowheads="1"/>
          </p:cNvPicPr>
          <p:nvPr/>
        </p:nvPicPr>
        <p:blipFill>
          <a:blip r:embed="rId3" cstate="print"/>
          <a:srcRect l="25893" r="32216"/>
          <a:stretch>
            <a:fillRect/>
          </a:stretch>
        </p:blipFill>
        <p:spPr bwMode="auto">
          <a:xfrm>
            <a:off x="4319588" y="3279775"/>
            <a:ext cx="323850" cy="3173413"/>
          </a:xfrm>
          <a:prstGeom prst="rect">
            <a:avLst/>
          </a:prstGeom>
          <a:noFill/>
          <a:ln w="9525">
            <a:noFill/>
            <a:miter lim="800000"/>
            <a:headEnd/>
            <a:tailEnd/>
          </a:ln>
        </p:spPr>
      </p:pic>
      <p:pic>
        <p:nvPicPr>
          <p:cNvPr id="7" name="Picture 6" descr="Timeline"/>
          <p:cNvPicPr>
            <a:picLocks noChangeAspect="1" noChangeArrowheads="1"/>
          </p:cNvPicPr>
          <p:nvPr/>
        </p:nvPicPr>
        <p:blipFill>
          <a:blip r:embed="rId4" cstate="print"/>
          <a:srcRect t="25893" b="32216"/>
          <a:stretch>
            <a:fillRect/>
          </a:stretch>
        </p:blipFill>
        <p:spPr bwMode="auto">
          <a:xfrm>
            <a:off x="1403350" y="3248025"/>
            <a:ext cx="3173413" cy="325438"/>
          </a:xfrm>
          <a:prstGeom prst="rect">
            <a:avLst/>
          </a:prstGeom>
          <a:noFill/>
          <a:ln w="9525">
            <a:noFill/>
            <a:miter lim="800000"/>
            <a:headEnd/>
            <a:tailEnd/>
          </a:ln>
        </p:spPr>
      </p:pic>
      <p:pic>
        <p:nvPicPr>
          <p:cNvPr id="8" name="Picture 6" descr="Timeline"/>
          <p:cNvPicPr>
            <a:picLocks noChangeAspect="1" noChangeArrowheads="1"/>
          </p:cNvPicPr>
          <p:nvPr/>
        </p:nvPicPr>
        <p:blipFill>
          <a:blip r:embed="rId5" cstate="print"/>
          <a:srcRect t="32216" b="25893"/>
          <a:stretch>
            <a:fillRect/>
          </a:stretch>
        </p:blipFill>
        <p:spPr bwMode="auto">
          <a:xfrm>
            <a:off x="4351338" y="3248025"/>
            <a:ext cx="3173412" cy="325438"/>
          </a:xfrm>
          <a:prstGeom prst="rect">
            <a:avLst/>
          </a:prstGeom>
          <a:noFill/>
          <a:ln w="9525">
            <a:noFill/>
            <a:miter lim="800000"/>
            <a:headEnd/>
            <a:tailEnd/>
          </a:ln>
        </p:spPr>
      </p:pic>
      <p:grpSp>
        <p:nvGrpSpPr>
          <p:cNvPr id="9" name="15 Grupo"/>
          <p:cNvGrpSpPr>
            <a:grpSpLocks noChangeAspect="1"/>
          </p:cNvGrpSpPr>
          <p:nvPr/>
        </p:nvGrpSpPr>
        <p:grpSpPr bwMode="auto">
          <a:xfrm rot="2700000">
            <a:off x="1342232" y="3291681"/>
            <a:ext cx="6121400" cy="325437"/>
            <a:chOff x="-36512" y="3068712"/>
            <a:chExt cx="7776864" cy="413174"/>
          </a:xfrm>
        </p:grpSpPr>
        <p:pic>
          <p:nvPicPr>
            <p:cNvPr id="10"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11"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2" name="15 Grupo"/>
          <p:cNvGrpSpPr>
            <a:grpSpLocks noChangeAspect="1"/>
          </p:cNvGrpSpPr>
          <p:nvPr/>
        </p:nvGrpSpPr>
        <p:grpSpPr bwMode="auto">
          <a:xfrm rot="-2700000">
            <a:off x="1430338" y="3252788"/>
            <a:ext cx="6088062" cy="357187"/>
            <a:chOff x="5000" y="3027194"/>
            <a:chExt cx="7735352" cy="454692"/>
          </a:xfrm>
        </p:grpSpPr>
        <p:pic>
          <p:nvPicPr>
            <p:cNvPr id="13" name="Picture 6" descr="Timeline"/>
            <p:cNvPicPr>
              <a:picLocks noChangeAspect="1" noChangeArrowheads="1"/>
            </p:cNvPicPr>
            <p:nvPr/>
          </p:nvPicPr>
          <p:blipFill>
            <a:blip r:embed="rId4" cstate="print"/>
            <a:srcRect t="25893" b="32216"/>
            <a:stretch>
              <a:fillRect/>
            </a:stretch>
          </p:blipFill>
          <p:spPr bwMode="auto">
            <a:xfrm>
              <a:off x="5000" y="3027194"/>
              <a:ext cx="4032448" cy="412924"/>
            </a:xfrm>
            <a:prstGeom prst="rect">
              <a:avLst/>
            </a:prstGeom>
            <a:noFill/>
            <a:ln w="9525">
              <a:noFill/>
              <a:miter lim="800000"/>
              <a:headEnd/>
              <a:tailEnd/>
            </a:ln>
          </p:spPr>
        </p:pic>
        <p:pic>
          <p:nvPicPr>
            <p:cNvPr id="14"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5" name="15 Grupo"/>
          <p:cNvGrpSpPr>
            <a:grpSpLocks noChangeAspect="1"/>
          </p:cNvGrpSpPr>
          <p:nvPr/>
        </p:nvGrpSpPr>
        <p:grpSpPr bwMode="auto">
          <a:xfrm rot="1320000">
            <a:off x="1385888" y="3267075"/>
            <a:ext cx="6119812" cy="325438"/>
            <a:chOff x="-36512" y="3068712"/>
            <a:chExt cx="7776864" cy="413174"/>
          </a:xfrm>
        </p:grpSpPr>
        <p:pic>
          <p:nvPicPr>
            <p:cNvPr id="16"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17"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8" name="15 Grupo"/>
          <p:cNvGrpSpPr>
            <a:grpSpLocks noChangeAspect="1"/>
          </p:cNvGrpSpPr>
          <p:nvPr/>
        </p:nvGrpSpPr>
        <p:grpSpPr bwMode="auto">
          <a:xfrm rot="-1380000">
            <a:off x="1414463" y="3233738"/>
            <a:ext cx="6075362" cy="344487"/>
            <a:chOff x="19590" y="3068961"/>
            <a:chExt cx="7720762" cy="436490"/>
          </a:xfrm>
        </p:grpSpPr>
        <p:pic>
          <p:nvPicPr>
            <p:cNvPr id="19" name="Picture 6" descr="Timeline"/>
            <p:cNvPicPr>
              <a:picLocks noChangeAspect="1" noChangeArrowheads="1"/>
            </p:cNvPicPr>
            <p:nvPr/>
          </p:nvPicPr>
          <p:blipFill>
            <a:blip r:embed="rId4" cstate="print"/>
            <a:srcRect t="25893" b="32216"/>
            <a:stretch>
              <a:fillRect/>
            </a:stretch>
          </p:blipFill>
          <p:spPr bwMode="auto">
            <a:xfrm>
              <a:off x="19590" y="3092526"/>
              <a:ext cx="4032448" cy="412925"/>
            </a:xfrm>
            <a:prstGeom prst="rect">
              <a:avLst/>
            </a:prstGeom>
            <a:noFill/>
            <a:ln w="9525">
              <a:noFill/>
              <a:miter lim="800000"/>
              <a:headEnd/>
              <a:tailEnd/>
            </a:ln>
          </p:spPr>
        </p:pic>
        <p:pic>
          <p:nvPicPr>
            <p:cNvPr id="20"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21" name="15 Grupo"/>
          <p:cNvGrpSpPr>
            <a:grpSpLocks noChangeAspect="1"/>
          </p:cNvGrpSpPr>
          <p:nvPr/>
        </p:nvGrpSpPr>
        <p:grpSpPr bwMode="auto">
          <a:xfrm rot="4020000">
            <a:off x="1344613" y="3267075"/>
            <a:ext cx="6121400" cy="323850"/>
            <a:chOff x="-36512" y="3068712"/>
            <a:chExt cx="7776864" cy="413174"/>
          </a:xfrm>
        </p:grpSpPr>
        <p:pic>
          <p:nvPicPr>
            <p:cNvPr id="22"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3"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24" name="15 Grupo"/>
          <p:cNvGrpSpPr>
            <a:grpSpLocks noChangeAspect="1"/>
          </p:cNvGrpSpPr>
          <p:nvPr/>
        </p:nvGrpSpPr>
        <p:grpSpPr bwMode="auto">
          <a:xfrm rot="-4080000">
            <a:off x="1366044" y="3212306"/>
            <a:ext cx="6121400" cy="325438"/>
            <a:chOff x="-36512" y="3068712"/>
            <a:chExt cx="7776864" cy="413174"/>
          </a:xfrm>
        </p:grpSpPr>
        <p:pic>
          <p:nvPicPr>
            <p:cNvPr id="25"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6"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sp>
        <p:nvSpPr>
          <p:cNvPr id="27" name="26 Elipse"/>
          <p:cNvSpPr>
            <a:spLocks noChangeAspect="1"/>
          </p:cNvSpPr>
          <p:nvPr/>
        </p:nvSpPr>
        <p:spPr>
          <a:xfrm>
            <a:off x="2484438" y="1381125"/>
            <a:ext cx="4022725" cy="4022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8" name="27 Elipse"/>
          <p:cNvSpPr>
            <a:spLocks noChangeAspect="1"/>
          </p:cNvSpPr>
          <p:nvPr/>
        </p:nvSpPr>
        <p:spPr>
          <a:xfrm>
            <a:off x="3284538" y="2244725"/>
            <a:ext cx="2295525" cy="22955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28 Elipse"/>
          <p:cNvSpPr>
            <a:spLocks noChangeAspect="1"/>
          </p:cNvSpPr>
          <p:nvPr/>
        </p:nvSpPr>
        <p:spPr>
          <a:xfrm>
            <a:off x="1835150" y="728663"/>
            <a:ext cx="5329238" cy="53276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0" name="37 CuadroTexto"/>
          <p:cNvSpPr txBox="1">
            <a:spLocks noChangeArrowheads="1"/>
          </p:cNvSpPr>
          <p:nvPr/>
        </p:nvSpPr>
        <p:spPr bwMode="auto">
          <a:xfrm>
            <a:off x="7432675" y="1570038"/>
            <a:ext cx="1531938" cy="922337"/>
          </a:xfrm>
          <a:prstGeom prst="rect">
            <a:avLst/>
          </a:prstGeom>
          <a:noFill/>
          <a:ln w="9525">
            <a:solidFill>
              <a:schemeClr val="bg1"/>
            </a:solidFill>
            <a:miter lim="800000"/>
            <a:headEnd/>
            <a:tailEnd/>
          </a:ln>
        </p:spPr>
        <p:txBody>
          <a:bodyPr wrap="none">
            <a:spAutoFit/>
          </a:bodyPr>
          <a:lstStyle/>
          <a:p>
            <a:r>
              <a:rPr lang="en-US" sz="1800">
                <a:solidFill>
                  <a:srgbClr val="FFFFFF"/>
                </a:solidFill>
                <a:latin typeface="Calibri" pitchFamily="34" charset="0"/>
              </a:rPr>
              <a:t>-13000 </a:t>
            </a:r>
            <a:br>
              <a:rPr lang="en-US" sz="1800">
                <a:solidFill>
                  <a:srgbClr val="FFFFFF"/>
                </a:solidFill>
                <a:latin typeface="Calibri" pitchFamily="34" charset="0"/>
              </a:rPr>
            </a:br>
            <a:r>
              <a:rPr lang="en-US" sz="1800">
                <a:solidFill>
                  <a:srgbClr val="FFFFFF"/>
                </a:solidFill>
                <a:latin typeface="Calibri" pitchFamily="34" charset="0"/>
              </a:rPr>
              <a:t>  mill.  de años</a:t>
            </a:r>
            <a:br>
              <a:rPr lang="en-US" sz="1800">
                <a:solidFill>
                  <a:srgbClr val="FFFFFF"/>
                </a:solidFill>
                <a:latin typeface="Calibri" pitchFamily="34" charset="0"/>
              </a:rPr>
            </a:br>
            <a:r>
              <a:rPr lang="en-US" sz="1800">
                <a:solidFill>
                  <a:srgbClr val="FFFFFF"/>
                </a:solidFill>
                <a:latin typeface="Calibri" pitchFamily="34" charset="0"/>
              </a:rPr>
              <a:t>  </a:t>
            </a:r>
            <a:r>
              <a:rPr lang="en-US" sz="1800" i="1">
                <a:solidFill>
                  <a:srgbClr val="FFFFFF"/>
                </a:solidFill>
                <a:latin typeface="Calibri" pitchFamily="34" charset="0"/>
              </a:rPr>
              <a:t>t = 700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27</a:t>
            </a:fld>
            <a:endParaRPr lang="en-US"/>
          </a:p>
        </p:txBody>
      </p:sp>
      <p:pic>
        <p:nvPicPr>
          <p:cNvPr id="5" name="Picture 6" descr="Timeline"/>
          <p:cNvPicPr>
            <a:picLocks noChangeAspect="1" noChangeArrowheads="1"/>
          </p:cNvPicPr>
          <p:nvPr/>
        </p:nvPicPr>
        <p:blipFill>
          <a:blip r:embed="rId2" cstate="print"/>
          <a:srcRect l="32216" r="25893"/>
          <a:stretch>
            <a:fillRect/>
          </a:stretch>
        </p:blipFill>
        <p:spPr bwMode="auto">
          <a:xfrm>
            <a:off x="4319588" y="333375"/>
            <a:ext cx="323850" cy="3173413"/>
          </a:xfrm>
          <a:prstGeom prst="rect">
            <a:avLst/>
          </a:prstGeom>
          <a:noFill/>
          <a:ln w="9525">
            <a:noFill/>
            <a:miter lim="800000"/>
            <a:headEnd/>
            <a:tailEnd/>
          </a:ln>
        </p:spPr>
      </p:pic>
      <p:pic>
        <p:nvPicPr>
          <p:cNvPr id="6" name="Picture 6" descr="Timeline"/>
          <p:cNvPicPr>
            <a:picLocks noChangeAspect="1" noChangeArrowheads="1"/>
          </p:cNvPicPr>
          <p:nvPr/>
        </p:nvPicPr>
        <p:blipFill>
          <a:blip r:embed="rId3" cstate="print"/>
          <a:srcRect l="25893" r="32216"/>
          <a:stretch>
            <a:fillRect/>
          </a:stretch>
        </p:blipFill>
        <p:spPr bwMode="auto">
          <a:xfrm>
            <a:off x="4319588" y="3279775"/>
            <a:ext cx="323850" cy="3173413"/>
          </a:xfrm>
          <a:prstGeom prst="rect">
            <a:avLst/>
          </a:prstGeom>
          <a:noFill/>
          <a:ln w="9525">
            <a:noFill/>
            <a:miter lim="800000"/>
            <a:headEnd/>
            <a:tailEnd/>
          </a:ln>
        </p:spPr>
      </p:pic>
      <p:pic>
        <p:nvPicPr>
          <p:cNvPr id="7" name="Picture 6" descr="Timeline"/>
          <p:cNvPicPr>
            <a:picLocks noChangeAspect="1" noChangeArrowheads="1"/>
          </p:cNvPicPr>
          <p:nvPr/>
        </p:nvPicPr>
        <p:blipFill>
          <a:blip r:embed="rId4" cstate="print"/>
          <a:srcRect t="25893" b="32216"/>
          <a:stretch>
            <a:fillRect/>
          </a:stretch>
        </p:blipFill>
        <p:spPr bwMode="auto">
          <a:xfrm>
            <a:off x="1403350" y="3248025"/>
            <a:ext cx="3173413" cy="325438"/>
          </a:xfrm>
          <a:prstGeom prst="rect">
            <a:avLst/>
          </a:prstGeom>
          <a:noFill/>
          <a:ln w="9525">
            <a:noFill/>
            <a:miter lim="800000"/>
            <a:headEnd/>
            <a:tailEnd/>
          </a:ln>
        </p:spPr>
      </p:pic>
      <p:pic>
        <p:nvPicPr>
          <p:cNvPr id="8" name="Picture 6" descr="Timeline"/>
          <p:cNvPicPr>
            <a:picLocks noChangeAspect="1" noChangeArrowheads="1"/>
          </p:cNvPicPr>
          <p:nvPr/>
        </p:nvPicPr>
        <p:blipFill>
          <a:blip r:embed="rId5" cstate="print"/>
          <a:srcRect t="32216" b="25893"/>
          <a:stretch>
            <a:fillRect/>
          </a:stretch>
        </p:blipFill>
        <p:spPr bwMode="auto">
          <a:xfrm>
            <a:off x="4351338" y="3248025"/>
            <a:ext cx="3173412" cy="325438"/>
          </a:xfrm>
          <a:prstGeom prst="rect">
            <a:avLst/>
          </a:prstGeom>
          <a:noFill/>
          <a:ln w="9525">
            <a:noFill/>
            <a:miter lim="800000"/>
            <a:headEnd/>
            <a:tailEnd/>
          </a:ln>
        </p:spPr>
      </p:pic>
      <p:grpSp>
        <p:nvGrpSpPr>
          <p:cNvPr id="9" name="15 Grupo"/>
          <p:cNvGrpSpPr>
            <a:grpSpLocks noChangeAspect="1"/>
          </p:cNvGrpSpPr>
          <p:nvPr/>
        </p:nvGrpSpPr>
        <p:grpSpPr bwMode="auto">
          <a:xfrm rot="2700000">
            <a:off x="1342232" y="3291681"/>
            <a:ext cx="6121400" cy="325437"/>
            <a:chOff x="-36512" y="3068712"/>
            <a:chExt cx="7776864" cy="413174"/>
          </a:xfrm>
        </p:grpSpPr>
        <p:pic>
          <p:nvPicPr>
            <p:cNvPr id="10"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11"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2" name="15 Grupo"/>
          <p:cNvGrpSpPr>
            <a:grpSpLocks noChangeAspect="1"/>
          </p:cNvGrpSpPr>
          <p:nvPr/>
        </p:nvGrpSpPr>
        <p:grpSpPr bwMode="auto">
          <a:xfrm rot="-2700000">
            <a:off x="1430338" y="3252788"/>
            <a:ext cx="6088062" cy="357187"/>
            <a:chOff x="5000" y="3027194"/>
            <a:chExt cx="7735352" cy="454692"/>
          </a:xfrm>
        </p:grpSpPr>
        <p:pic>
          <p:nvPicPr>
            <p:cNvPr id="13" name="Picture 6" descr="Timeline"/>
            <p:cNvPicPr>
              <a:picLocks noChangeAspect="1" noChangeArrowheads="1"/>
            </p:cNvPicPr>
            <p:nvPr/>
          </p:nvPicPr>
          <p:blipFill>
            <a:blip r:embed="rId4" cstate="print"/>
            <a:srcRect t="25893" b="32216"/>
            <a:stretch>
              <a:fillRect/>
            </a:stretch>
          </p:blipFill>
          <p:spPr bwMode="auto">
            <a:xfrm>
              <a:off x="5000" y="3027194"/>
              <a:ext cx="4032448" cy="412924"/>
            </a:xfrm>
            <a:prstGeom prst="rect">
              <a:avLst/>
            </a:prstGeom>
            <a:noFill/>
            <a:ln w="9525">
              <a:noFill/>
              <a:miter lim="800000"/>
              <a:headEnd/>
              <a:tailEnd/>
            </a:ln>
          </p:spPr>
        </p:pic>
        <p:pic>
          <p:nvPicPr>
            <p:cNvPr id="14"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5" name="15 Grupo"/>
          <p:cNvGrpSpPr>
            <a:grpSpLocks noChangeAspect="1"/>
          </p:cNvGrpSpPr>
          <p:nvPr/>
        </p:nvGrpSpPr>
        <p:grpSpPr bwMode="auto">
          <a:xfrm rot="1320000">
            <a:off x="1385888" y="3267075"/>
            <a:ext cx="6119812" cy="325438"/>
            <a:chOff x="-36512" y="3068712"/>
            <a:chExt cx="7776864" cy="413174"/>
          </a:xfrm>
        </p:grpSpPr>
        <p:pic>
          <p:nvPicPr>
            <p:cNvPr id="16"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17"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18" name="15 Grupo"/>
          <p:cNvGrpSpPr>
            <a:grpSpLocks noChangeAspect="1"/>
          </p:cNvGrpSpPr>
          <p:nvPr/>
        </p:nvGrpSpPr>
        <p:grpSpPr bwMode="auto">
          <a:xfrm rot="-1380000">
            <a:off x="1414463" y="3233738"/>
            <a:ext cx="6075362" cy="344487"/>
            <a:chOff x="19590" y="3068961"/>
            <a:chExt cx="7720762" cy="436490"/>
          </a:xfrm>
        </p:grpSpPr>
        <p:pic>
          <p:nvPicPr>
            <p:cNvPr id="19" name="Picture 6" descr="Timeline"/>
            <p:cNvPicPr>
              <a:picLocks noChangeAspect="1" noChangeArrowheads="1"/>
            </p:cNvPicPr>
            <p:nvPr/>
          </p:nvPicPr>
          <p:blipFill>
            <a:blip r:embed="rId4" cstate="print"/>
            <a:srcRect t="25893" b="32216"/>
            <a:stretch>
              <a:fillRect/>
            </a:stretch>
          </p:blipFill>
          <p:spPr bwMode="auto">
            <a:xfrm>
              <a:off x="19590" y="3092526"/>
              <a:ext cx="4032448" cy="412925"/>
            </a:xfrm>
            <a:prstGeom prst="rect">
              <a:avLst/>
            </a:prstGeom>
            <a:noFill/>
            <a:ln w="9525">
              <a:noFill/>
              <a:miter lim="800000"/>
              <a:headEnd/>
              <a:tailEnd/>
            </a:ln>
          </p:spPr>
        </p:pic>
        <p:pic>
          <p:nvPicPr>
            <p:cNvPr id="20"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21" name="15 Grupo"/>
          <p:cNvGrpSpPr>
            <a:grpSpLocks noChangeAspect="1"/>
          </p:cNvGrpSpPr>
          <p:nvPr/>
        </p:nvGrpSpPr>
        <p:grpSpPr bwMode="auto">
          <a:xfrm rot="4020000">
            <a:off x="1344613" y="3267075"/>
            <a:ext cx="6121400" cy="323850"/>
            <a:chOff x="-36512" y="3068712"/>
            <a:chExt cx="7776864" cy="413174"/>
          </a:xfrm>
        </p:grpSpPr>
        <p:pic>
          <p:nvPicPr>
            <p:cNvPr id="22"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3"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grpSp>
        <p:nvGrpSpPr>
          <p:cNvPr id="24" name="15 Grupo"/>
          <p:cNvGrpSpPr>
            <a:grpSpLocks noChangeAspect="1"/>
          </p:cNvGrpSpPr>
          <p:nvPr/>
        </p:nvGrpSpPr>
        <p:grpSpPr bwMode="auto">
          <a:xfrm rot="-4080000">
            <a:off x="1366044" y="3212306"/>
            <a:ext cx="6121400" cy="325438"/>
            <a:chOff x="-36512" y="3068712"/>
            <a:chExt cx="7776864" cy="413174"/>
          </a:xfrm>
        </p:grpSpPr>
        <p:pic>
          <p:nvPicPr>
            <p:cNvPr id="25" name="Picture 6" descr="Timeline"/>
            <p:cNvPicPr>
              <a:picLocks noChangeAspect="1" noChangeArrowheads="1"/>
            </p:cNvPicPr>
            <p:nvPr/>
          </p:nvPicPr>
          <p:blipFill>
            <a:blip r:embed="rId4" cstate="print"/>
            <a:srcRect t="25893" b="32216"/>
            <a:stretch>
              <a:fillRect/>
            </a:stretch>
          </p:blipFill>
          <p:spPr bwMode="auto">
            <a:xfrm>
              <a:off x="-36512" y="3068712"/>
              <a:ext cx="4032448" cy="412925"/>
            </a:xfrm>
            <a:prstGeom prst="rect">
              <a:avLst/>
            </a:prstGeom>
            <a:noFill/>
            <a:ln w="9525">
              <a:noFill/>
              <a:miter lim="800000"/>
              <a:headEnd/>
              <a:tailEnd/>
            </a:ln>
          </p:spPr>
        </p:pic>
        <p:pic>
          <p:nvPicPr>
            <p:cNvPr id="26" name="Picture 6" descr="Timeline"/>
            <p:cNvPicPr>
              <a:picLocks noChangeAspect="1" noChangeArrowheads="1"/>
            </p:cNvPicPr>
            <p:nvPr/>
          </p:nvPicPr>
          <p:blipFill>
            <a:blip r:embed="rId4" cstate="print"/>
            <a:srcRect t="25893" b="32216"/>
            <a:stretch>
              <a:fillRect/>
            </a:stretch>
          </p:blipFill>
          <p:spPr bwMode="auto">
            <a:xfrm rot="10800000">
              <a:off x="3707904" y="3068961"/>
              <a:ext cx="4032448" cy="412925"/>
            </a:xfrm>
            <a:prstGeom prst="rect">
              <a:avLst/>
            </a:prstGeom>
            <a:noFill/>
            <a:ln w="9525">
              <a:noFill/>
              <a:miter lim="800000"/>
              <a:headEnd/>
              <a:tailEnd/>
            </a:ln>
          </p:spPr>
        </p:pic>
      </p:grpSp>
      <p:sp>
        <p:nvSpPr>
          <p:cNvPr id="27" name="26 Elipse"/>
          <p:cNvSpPr>
            <a:spLocks noChangeAspect="1"/>
          </p:cNvSpPr>
          <p:nvPr/>
        </p:nvSpPr>
        <p:spPr>
          <a:xfrm>
            <a:off x="1546225" y="476250"/>
            <a:ext cx="5834063" cy="58324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8" name="27 Elipse"/>
          <p:cNvSpPr>
            <a:spLocks noChangeAspect="1"/>
          </p:cNvSpPr>
          <p:nvPr/>
        </p:nvSpPr>
        <p:spPr>
          <a:xfrm>
            <a:off x="1835150" y="728663"/>
            <a:ext cx="5329238" cy="53276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28 Elipse"/>
          <p:cNvSpPr>
            <a:spLocks noChangeAspect="1"/>
          </p:cNvSpPr>
          <p:nvPr/>
        </p:nvSpPr>
        <p:spPr>
          <a:xfrm>
            <a:off x="2484438" y="1381125"/>
            <a:ext cx="4022725" cy="4022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30" name="36 Grupo"/>
          <p:cNvGrpSpPr>
            <a:grpSpLocks/>
          </p:cNvGrpSpPr>
          <p:nvPr/>
        </p:nvGrpSpPr>
        <p:grpSpPr bwMode="auto">
          <a:xfrm>
            <a:off x="107950" y="765175"/>
            <a:ext cx="8712200" cy="5400675"/>
            <a:chOff x="107648" y="764704"/>
            <a:chExt cx="8712824" cy="5400600"/>
          </a:xfrm>
        </p:grpSpPr>
        <p:cxnSp>
          <p:nvCxnSpPr>
            <p:cNvPr id="31" name="30 Conector recto de flecha"/>
            <p:cNvCxnSpPr/>
            <p:nvPr/>
          </p:nvCxnSpPr>
          <p:spPr>
            <a:xfrm>
              <a:off x="7524979" y="3428492"/>
              <a:ext cx="129549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flipH="1">
              <a:off x="107648" y="3428492"/>
              <a:ext cx="129549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7020118" y="5157256"/>
              <a:ext cx="1297081" cy="1008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flipV="1">
              <a:off x="7020118" y="764704"/>
              <a:ext cx="1295493" cy="863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flipH="1" flipV="1">
              <a:off x="539479" y="909165"/>
              <a:ext cx="1295493" cy="7905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flipH="1">
              <a:off x="683952" y="5228692"/>
              <a:ext cx="1295493" cy="8651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37" name="36 Elipse"/>
          <p:cNvSpPr>
            <a:spLocks noChangeAspect="1"/>
          </p:cNvSpPr>
          <p:nvPr/>
        </p:nvSpPr>
        <p:spPr>
          <a:xfrm>
            <a:off x="3284538" y="2244725"/>
            <a:ext cx="2295525" cy="22955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37 Elipse"/>
          <p:cNvSpPr>
            <a:spLocks noChangeAspect="1"/>
          </p:cNvSpPr>
          <p:nvPr/>
        </p:nvSpPr>
        <p:spPr>
          <a:xfrm>
            <a:off x="1403350" y="333375"/>
            <a:ext cx="6121400" cy="61198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9" name="37 CuadroTexto"/>
          <p:cNvSpPr txBox="1">
            <a:spLocks noChangeArrowheads="1"/>
          </p:cNvSpPr>
          <p:nvPr/>
        </p:nvSpPr>
        <p:spPr bwMode="auto">
          <a:xfrm>
            <a:off x="7451725" y="1570038"/>
            <a:ext cx="1584325" cy="922337"/>
          </a:xfrm>
          <a:prstGeom prst="rect">
            <a:avLst/>
          </a:prstGeom>
          <a:noFill/>
          <a:ln w="9525">
            <a:solidFill>
              <a:schemeClr val="bg1"/>
            </a:solidFill>
            <a:miter lim="800000"/>
            <a:headEnd/>
            <a:tailEnd/>
          </a:ln>
        </p:spPr>
        <p:txBody>
          <a:bodyPr wrap="none">
            <a:spAutoFit/>
          </a:bodyPr>
          <a:lstStyle/>
          <a:p>
            <a:r>
              <a:rPr lang="en-US" sz="1800">
                <a:solidFill>
                  <a:srgbClr val="FFFFFF"/>
                </a:solidFill>
                <a:latin typeface="Calibri" pitchFamily="34" charset="0"/>
              </a:rPr>
              <a:t>-13700 </a:t>
            </a:r>
            <a:br>
              <a:rPr lang="en-US" sz="1800">
                <a:solidFill>
                  <a:srgbClr val="FFFFFF"/>
                </a:solidFill>
                <a:latin typeface="Calibri" pitchFamily="34" charset="0"/>
              </a:rPr>
            </a:br>
            <a:r>
              <a:rPr lang="en-US" sz="1800">
                <a:solidFill>
                  <a:srgbClr val="FFFFFF"/>
                </a:solidFill>
                <a:latin typeface="Calibri" pitchFamily="34" charset="0"/>
              </a:rPr>
              <a:t>  mill. de años  </a:t>
            </a:r>
          </a:p>
          <a:p>
            <a:r>
              <a:rPr lang="en-US" sz="1800" i="1">
                <a:solidFill>
                  <a:srgbClr val="FFFFFF"/>
                </a:solidFill>
                <a:latin typeface="Calibri" pitchFamily="34" charset="0"/>
              </a:rPr>
              <a:t>  t = 0.38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3" name="2 Marcador de contenido"/>
          <p:cNvSpPr>
            <a:spLocks noGrp="1"/>
          </p:cNvSpPr>
          <p:nvPr>
            <p:ph idx="1"/>
          </p:nvPr>
        </p:nvSpPr>
        <p:spPr/>
        <p:txBody>
          <a:bodyPr/>
          <a:lstStyle/>
          <a:p>
            <a:pPr>
              <a:lnSpc>
                <a:spcPct val="90000"/>
              </a:lnSpc>
              <a:spcBef>
                <a:spcPct val="50000"/>
              </a:spcBef>
            </a:pPr>
            <a:endParaRPr lang="es-ES_tradnl" sz="2400" smtClean="0"/>
          </a:p>
          <a:p>
            <a:pPr>
              <a:lnSpc>
                <a:spcPct val="90000"/>
              </a:lnSpc>
              <a:spcBef>
                <a:spcPct val="50000"/>
              </a:spcBef>
            </a:pPr>
            <a:r>
              <a:rPr lang="es-ES_tradnl" sz="2400" smtClean="0"/>
              <a:t>En los años 50 los Astrofísicos postularon que, si nuestra visión del Big-Bang era correcta, la luz que se produjo cuando el Universo se hizo transparente, a unos 380.000 años después de su formación, debería ser visible. </a:t>
            </a:r>
          </a:p>
          <a:p>
            <a:pPr>
              <a:lnSpc>
                <a:spcPct val="90000"/>
              </a:lnSpc>
              <a:spcBef>
                <a:spcPct val="50000"/>
              </a:spcBef>
            </a:pPr>
            <a:endParaRPr lang="es-ES_tradnl" sz="2400" smtClean="0"/>
          </a:p>
          <a:p>
            <a:pPr>
              <a:lnSpc>
                <a:spcPct val="90000"/>
              </a:lnSpc>
              <a:spcBef>
                <a:spcPct val="50000"/>
              </a:spcBef>
            </a:pPr>
            <a:r>
              <a:rPr lang="es-ES_tradnl" sz="2400" smtClean="0"/>
              <a:t>Debido a la expansión del Universo, esta </a:t>
            </a:r>
            <a:r>
              <a:rPr lang="es-ES_tradnl" sz="2400" i="1" smtClean="0">
                <a:solidFill>
                  <a:srgbClr val="250B91"/>
                </a:solidFill>
              </a:rPr>
              <a:t>Radiación Cósmica de Fondo</a:t>
            </a:r>
            <a:r>
              <a:rPr lang="es-ES_tradnl" sz="2400" smtClean="0"/>
              <a:t> debería verse en la actualidad en el rango de las microondas  </a:t>
            </a:r>
            <a:r>
              <a:rPr lang="es-ES_tradnl" sz="2400" i="1" smtClean="0">
                <a:solidFill>
                  <a:srgbClr val="CC3300"/>
                </a:solidFill>
              </a:rPr>
              <a:t>(la expansión produce corrimiento al rojo de la luz).</a:t>
            </a:r>
            <a:r>
              <a:rPr lang="es-ES_tradnl" sz="2400" smtClean="0"/>
              <a:t> </a:t>
            </a:r>
            <a:endParaRPr lang="es-ES_tradnl" sz="2400" smtClean="0">
              <a:sym typeface="Symbol" pitchFamily="18" charset="2"/>
            </a:endParaRPr>
          </a:p>
          <a:p>
            <a:pPr>
              <a:buNone/>
            </a:pP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3" name="2 Marcador de contenido"/>
          <p:cNvSpPr>
            <a:spLocks noGrp="1"/>
          </p:cNvSpPr>
          <p:nvPr>
            <p:ph idx="1"/>
          </p:nvPr>
        </p:nvSpPr>
        <p:spPr/>
        <p:txBody>
          <a:bodyPr/>
          <a:lstStyle/>
          <a:p>
            <a:r>
              <a:rPr lang="es-ES_tradnl" sz="2400" smtClean="0">
                <a:sym typeface="Symbol" pitchFamily="18" charset="2"/>
              </a:rPr>
              <a:t>A mediados de los años 60, A. Penzias y R. Wilson descubrieron esta radiación por casualidad, con las mismas propiedades predichas por la teoría del Big-Bang </a:t>
            </a:r>
          </a:p>
          <a:p>
            <a:pPr>
              <a:buNone/>
            </a:pP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29</a:t>
            </a:fld>
            <a:endParaRPr lang="en-US"/>
          </a:p>
        </p:txBody>
      </p:sp>
      <p:pic>
        <p:nvPicPr>
          <p:cNvPr id="5" name="Picture 1033" descr="C:\Divulgacion\julio-2004\doscovery-cosmic-background.jpg"/>
          <p:cNvPicPr>
            <a:picLocks noChangeAspect="1" noChangeArrowheads="1"/>
          </p:cNvPicPr>
          <p:nvPr/>
        </p:nvPicPr>
        <p:blipFill>
          <a:blip r:embed="rId2" cstate="print"/>
          <a:srcRect t="7188"/>
          <a:stretch>
            <a:fillRect/>
          </a:stretch>
        </p:blipFill>
        <p:spPr bwMode="auto">
          <a:xfrm>
            <a:off x="2202904" y="2348880"/>
            <a:ext cx="5105400" cy="423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Nuestra visión global del Universo</a:t>
            </a:r>
          </a:p>
        </p:txBody>
      </p:sp>
      <p:sp>
        <p:nvSpPr>
          <p:cNvPr id="3" name="2 Marcador de contenido"/>
          <p:cNvSpPr>
            <a:spLocks noGrp="1"/>
          </p:cNvSpPr>
          <p:nvPr>
            <p:ph idx="1"/>
          </p:nvPr>
        </p:nvSpPr>
        <p:spPr>
          <a:xfrm>
            <a:off x="457200" y="980728"/>
            <a:ext cx="8229600" cy="4536504"/>
          </a:xfrm>
        </p:spPr>
        <p:txBody>
          <a:bodyPr/>
          <a:lstStyle/>
          <a:p>
            <a:pPr>
              <a:spcAft>
                <a:spcPts val="600"/>
              </a:spcAft>
            </a:pPr>
            <a:r>
              <a:rPr lang="en-US" smtClean="0"/>
              <a:t>Para caracterizar el Universo necesitamos saber: </a:t>
            </a:r>
          </a:p>
          <a:p>
            <a:pPr lvl="1">
              <a:spcAft>
                <a:spcPts val="600"/>
              </a:spcAft>
            </a:pPr>
            <a:r>
              <a:rPr lang="en-US" smtClean="0"/>
              <a:t>Su edad </a:t>
            </a:r>
          </a:p>
          <a:p>
            <a:pPr lvl="1">
              <a:spcAft>
                <a:spcPts val="600"/>
              </a:spcAft>
            </a:pPr>
            <a:r>
              <a:rPr lang="en-US" smtClean="0"/>
              <a:t>Su tamaño </a:t>
            </a:r>
          </a:p>
          <a:p>
            <a:pPr lvl="1">
              <a:spcAft>
                <a:spcPts val="600"/>
              </a:spcAft>
            </a:pPr>
            <a:r>
              <a:rPr lang="en-US" smtClean="0"/>
              <a:t>Su contenido y estructura</a:t>
            </a:r>
          </a:p>
          <a:p>
            <a:pPr>
              <a:spcAft>
                <a:spcPts val="600"/>
              </a:spcAft>
            </a:pPr>
            <a:r>
              <a:rPr lang="en-US" smtClean="0"/>
              <a:t>La humanidad se ha planteado estas 3 preguntas desde que comenzó a mirar al cielo y fue consciente de su existencia, hace varios cientos de miles de años.</a:t>
            </a:r>
          </a:p>
          <a:p>
            <a:pPr>
              <a:spcAft>
                <a:spcPts val="600"/>
              </a:spcAft>
            </a:pPr>
            <a:r>
              <a:rPr lang="en-US" smtClean="0"/>
              <a:t>Nuestra visión ha ido cambiando con el tiempo, en función de los conocimientos que teníamos en cada momento.   </a:t>
            </a:r>
          </a:p>
          <a:p>
            <a:pPr>
              <a:spcAft>
                <a:spcPts val="600"/>
              </a:spcAft>
            </a:pPr>
            <a:r>
              <a:rPr lang="en-US" smtClean="0"/>
              <a:t>Por primera vez en la historia de la Humanidad creemos haber alcanzado los límites del Universo observable.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a:t>
            </a:fld>
            <a:endParaRPr lang="en-US"/>
          </a:p>
        </p:txBody>
      </p:sp>
      <p:sp>
        <p:nvSpPr>
          <p:cNvPr id="6" name="2 Marcador de contenido"/>
          <p:cNvSpPr txBox="1">
            <a:spLocks/>
          </p:cNvSpPr>
          <p:nvPr/>
        </p:nvSpPr>
        <p:spPr>
          <a:xfrm>
            <a:off x="1475656" y="5733256"/>
            <a:ext cx="6120680"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2200" b="1" i="1" smtClean="0">
                <a:solidFill>
                  <a:srgbClr val="FF0000"/>
                </a:solidFill>
                <a:latin typeface="Arial" pitchFamily="34" charset="0"/>
                <a:cs typeface="Arial" pitchFamily="34" charset="0"/>
              </a:rPr>
              <a:t>	La realidad será mucho más fascinante !!</a:t>
            </a:r>
            <a:endParaRPr kumimoji="0" lang="en-US" sz="2200" b="1" i="1"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3" name="2 Marcador de contenido"/>
          <p:cNvSpPr>
            <a:spLocks noGrp="1"/>
          </p:cNvSpPr>
          <p:nvPr>
            <p:ph idx="1"/>
          </p:nvPr>
        </p:nvSpPr>
        <p:spPr/>
        <p:txBody>
          <a:bodyPr/>
          <a:lstStyle/>
          <a:p>
            <a:r>
              <a:rPr lang="en-US" smtClean="0"/>
              <a:t>Esta radiación se ajusta de manera perfecta a una Ley de Planck, enfriada por la expansión a una temperatura de </a:t>
            </a:r>
            <a:br>
              <a:rPr lang="en-US" smtClean="0"/>
            </a:br>
            <a:r>
              <a:rPr lang="en-US" smtClean="0"/>
              <a:t>sólo 2.72 K.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30</a:t>
            </a:fld>
            <a:endParaRPr lang="en-US"/>
          </a:p>
        </p:txBody>
      </p:sp>
      <p:pic>
        <p:nvPicPr>
          <p:cNvPr id="5" name="Picture 6" descr="C:\Divulgacion\julio-2004\spectrum-cosmic-background.jpg"/>
          <p:cNvPicPr>
            <a:picLocks noChangeAspect="1" noChangeArrowheads="1"/>
          </p:cNvPicPr>
          <p:nvPr/>
        </p:nvPicPr>
        <p:blipFill>
          <a:blip r:embed="rId2" cstate="print"/>
          <a:srcRect t="13235"/>
          <a:stretch>
            <a:fillRect/>
          </a:stretch>
        </p:blipFill>
        <p:spPr bwMode="auto">
          <a:xfrm>
            <a:off x="1619672" y="2042348"/>
            <a:ext cx="6267028" cy="4771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31</a:t>
            </a:fld>
            <a:endParaRPr lang="en-US"/>
          </a:p>
        </p:txBody>
      </p:sp>
      <p:pic>
        <p:nvPicPr>
          <p:cNvPr id="1027" name="Picture 3" descr="C:\Users\MM\Documents\Divulgacion\cmb-cmbshape.jpg"/>
          <p:cNvPicPr>
            <a:picLocks noChangeAspect="1" noChangeArrowheads="1"/>
          </p:cNvPicPr>
          <p:nvPr/>
        </p:nvPicPr>
        <p:blipFill>
          <a:blip r:embed="rId2" cstate="print"/>
          <a:srcRect/>
          <a:stretch>
            <a:fillRect/>
          </a:stretch>
        </p:blipFill>
        <p:spPr bwMode="auto">
          <a:xfrm>
            <a:off x="1312144" y="974304"/>
            <a:ext cx="6644232" cy="569505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32</a:t>
            </a:fld>
            <a:endParaRPr lang="en-US"/>
          </a:p>
        </p:txBody>
      </p:sp>
      <p:pic>
        <p:nvPicPr>
          <p:cNvPr id="5" name="Picture 2" descr="C:\Users\MM\Desktop\emsMicrowaves_mainContent_microwave-background_WMAP.png"/>
          <p:cNvPicPr>
            <a:picLocks noChangeAspect="1" noChangeArrowheads="1"/>
          </p:cNvPicPr>
          <p:nvPr/>
        </p:nvPicPr>
        <p:blipFill>
          <a:blip r:embed="rId2" cstate="print"/>
          <a:srcRect/>
          <a:stretch>
            <a:fillRect/>
          </a:stretch>
        </p:blipFill>
        <p:spPr bwMode="auto">
          <a:xfrm>
            <a:off x="323528" y="959026"/>
            <a:ext cx="8424936" cy="58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33</a:t>
            </a:fld>
            <a:endParaRPr lang="en-US"/>
          </a:p>
        </p:txBody>
      </p:sp>
      <p:pic>
        <p:nvPicPr>
          <p:cNvPr id="5" name="Picture 6" descr="COBE=BOOM72bl"/>
          <p:cNvPicPr>
            <a:picLocks noChangeAspect="1" noChangeArrowheads="1"/>
          </p:cNvPicPr>
          <p:nvPr/>
        </p:nvPicPr>
        <p:blipFill>
          <a:blip r:embed="rId2" cstate="print">
            <a:clrChange>
              <a:clrFrom>
                <a:srgbClr val="FFFFFF"/>
              </a:clrFrom>
              <a:clrTo>
                <a:srgbClr val="FFFFFF">
                  <a:alpha val="0"/>
                </a:srgbClr>
              </a:clrTo>
            </a:clrChange>
            <a:lum contrast="20000"/>
          </a:blip>
          <a:srcRect/>
          <a:stretch>
            <a:fillRect/>
          </a:stretch>
        </p:blipFill>
        <p:spPr bwMode="auto">
          <a:xfrm>
            <a:off x="90264" y="1152673"/>
            <a:ext cx="6858000" cy="5300663"/>
          </a:xfrm>
          <a:prstGeom prst="rect">
            <a:avLst/>
          </a:prstGeom>
          <a:noFill/>
          <a:ln w="9525">
            <a:noFill/>
            <a:miter lim="800000"/>
            <a:headEnd/>
            <a:tailEnd/>
          </a:ln>
        </p:spPr>
      </p:pic>
      <p:sp>
        <p:nvSpPr>
          <p:cNvPr id="6" name="Text Box 7"/>
          <p:cNvSpPr txBox="1">
            <a:spLocks noChangeArrowheads="1"/>
          </p:cNvSpPr>
          <p:nvPr/>
        </p:nvSpPr>
        <p:spPr bwMode="auto">
          <a:xfrm>
            <a:off x="3303712" y="1152673"/>
            <a:ext cx="5715000" cy="1016000"/>
          </a:xfrm>
          <a:prstGeom prst="rect">
            <a:avLst/>
          </a:prstGeom>
          <a:noFill/>
          <a:ln w="9525">
            <a:noFill/>
            <a:miter lim="800000"/>
            <a:headEnd/>
            <a:tailEnd/>
          </a:ln>
          <a:effectLst/>
        </p:spPr>
        <p:txBody>
          <a:bodyPr>
            <a:spAutoFit/>
          </a:bodyPr>
          <a:lstStyle/>
          <a:p>
            <a:pPr eaLnBrk="0" hangingPunct="0">
              <a:spcBef>
                <a:spcPct val="50000"/>
              </a:spcBef>
              <a:defRPr/>
            </a:pPr>
            <a:r>
              <a:rPr lang="es-ES_tradnl" sz="2000" i="1">
                <a:solidFill>
                  <a:srgbClr val="CC3300"/>
                </a:solidFill>
                <a:latin typeface="Arial" pitchFamily="34" charset="0"/>
                <a:cs typeface="Arial" pitchFamily="34" charset="0"/>
              </a:rPr>
              <a:t>Los puntos rojos son regiones de mayor densidad: estamos viendo las semillas de </a:t>
            </a:r>
            <a:br>
              <a:rPr lang="es-ES_tradnl" sz="2000" i="1">
                <a:solidFill>
                  <a:srgbClr val="CC3300"/>
                </a:solidFill>
                <a:latin typeface="Arial" pitchFamily="34" charset="0"/>
                <a:cs typeface="Arial" pitchFamily="34" charset="0"/>
              </a:rPr>
            </a:br>
            <a:r>
              <a:rPr lang="es-ES_tradnl" sz="2000" i="1">
                <a:solidFill>
                  <a:srgbClr val="CC3300"/>
                </a:solidFill>
                <a:latin typeface="Arial" pitchFamily="34" charset="0"/>
                <a:cs typeface="Arial" pitchFamily="34" charset="0"/>
              </a:rPr>
              <a:t>las que nacieron las galaxias!!</a:t>
            </a:r>
            <a:endParaRPr lang="es-ES_tradnl" sz="2000" i="1">
              <a:solidFill>
                <a:srgbClr val="339933"/>
              </a:solidFill>
              <a:latin typeface="Arial" pitchFamily="34" charset="0"/>
              <a:cs typeface="Arial" pitchFamily="34" charset="0"/>
            </a:endParaRPr>
          </a:p>
        </p:txBody>
      </p:sp>
      <p:pic>
        <p:nvPicPr>
          <p:cNvPr id="7" name="Picture 8" descr="c-baby11"/>
          <p:cNvPicPr>
            <a:picLocks noChangeAspect="1" noChangeArrowheads="1"/>
          </p:cNvPicPr>
          <p:nvPr/>
        </p:nvPicPr>
        <p:blipFill>
          <a:blip r:embed="rId3" cstate="print"/>
          <a:srcRect/>
          <a:stretch>
            <a:fillRect/>
          </a:stretch>
        </p:blipFill>
        <p:spPr bwMode="auto">
          <a:xfrm>
            <a:off x="6885112" y="3133873"/>
            <a:ext cx="1936750" cy="223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34</a:t>
            </a:fld>
            <a:endParaRPr lang="en-US"/>
          </a:p>
        </p:txBody>
      </p:sp>
      <p:pic>
        <p:nvPicPr>
          <p:cNvPr id="5" name="Picture 2" descr="C:\Users\MM\Desktop\PLANCK_FSM_03_Black_frame_orig.jpg"/>
          <p:cNvPicPr>
            <a:picLocks noChangeAspect="1" noChangeArrowheads="1"/>
          </p:cNvPicPr>
          <p:nvPr/>
        </p:nvPicPr>
        <p:blipFill>
          <a:blip r:embed="rId2" cstate="print"/>
          <a:srcRect/>
          <a:stretch>
            <a:fillRect/>
          </a:stretch>
        </p:blipFill>
        <p:spPr bwMode="auto">
          <a:xfrm>
            <a:off x="0" y="1006872"/>
            <a:ext cx="9144000" cy="5878512"/>
          </a:xfrm>
          <a:prstGeom prst="rect">
            <a:avLst/>
          </a:prstGeom>
          <a:noFill/>
          <a:ln w="9525">
            <a:noFill/>
            <a:miter lim="800000"/>
            <a:headEnd/>
            <a:tailEnd/>
          </a:ln>
        </p:spPr>
      </p:pic>
      <p:pic>
        <p:nvPicPr>
          <p:cNvPr id="6" name="Picture 2" descr="C:\Users\MM\Desktop\PLANCK_FSM_03_Black_frame_orig.jpg"/>
          <p:cNvPicPr>
            <a:picLocks noChangeAspect="1" noChangeArrowheads="1"/>
          </p:cNvPicPr>
          <p:nvPr/>
        </p:nvPicPr>
        <p:blipFill>
          <a:blip r:embed="rId2" cstate="print"/>
          <a:srcRect l="25890" t="18233" r="65561" b="74419"/>
          <a:stretch>
            <a:fillRect/>
          </a:stretch>
        </p:blipFill>
        <p:spPr bwMode="auto">
          <a:xfrm>
            <a:off x="539750" y="1151334"/>
            <a:ext cx="4965700" cy="295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q</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35</a:t>
            </a:fld>
            <a:endParaRPr lang="en-US"/>
          </a:p>
        </p:txBody>
      </p:sp>
      <p:pic>
        <p:nvPicPr>
          <p:cNvPr id="7" name="wmap-evolution.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Los límites del Universo</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36</a:t>
            </a:fld>
            <a:endParaRPr lang="en-US"/>
          </a:p>
        </p:txBody>
      </p:sp>
      <p:grpSp>
        <p:nvGrpSpPr>
          <p:cNvPr id="3" name="12 Grupo"/>
          <p:cNvGrpSpPr>
            <a:grpSpLocks/>
          </p:cNvGrpSpPr>
          <p:nvPr/>
        </p:nvGrpSpPr>
        <p:grpSpPr bwMode="auto">
          <a:xfrm>
            <a:off x="1026368" y="1124744"/>
            <a:ext cx="6858000" cy="5307013"/>
            <a:chOff x="1447800" y="762000"/>
            <a:chExt cx="6858000" cy="5307013"/>
          </a:xfrm>
        </p:grpSpPr>
        <p:pic>
          <p:nvPicPr>
            <p:cNvPr id="6" name="Picture 5" descr="missions-universe-nasa"/>
            <p:cNvPicPr>
              <a:picLocks noChangeAspect="1" noChangeArrowheads="1"/>
            </p:cNvPicPr>
            <p:nvPr/>
          </p:nvPicPr>
          <p:blipFill>
            <a:blip r:embed="rId2" cstate="print"/>
            <a:srcRect/>
            <a:stretch>
              <a:fillRect/>
            </a:stretch>
          </p:blipFill>
          <p:spPr bwMode="auto">
            <a:xfrm>
              <a:off x="1447800" y="762000"/>
              <a:ext cx="6858000" cy="5307013"/>
            </a:xfrm>
            <a:prstGeom prst="rect">
              <a:avLst/>
            </a:prstGeom>
            <a:noFill/>
            <a:ln w="9525">
              <a:noFill/>
              <a:miter lim="800000"/>
              <a:headEnd/>
              <a:tailEnd/>
            </a:ln>
          </p:spPr>
        </p:pic>
        <p:sp>
          <p:nvSpPr>
            <p:cNvPr id="7" name="Text Box 6"/>
            <p:cNvSpPr txBox="1">
              <a:spLocks noChangeArrowheads="1"/>
            </p:cNvSpPr>
            <p:nvPr/>
          </p:nvSpPr>
          <p:spPr bwMode="auto">
            <a:xfrm>
              <a:off x="7410450" y="1844675"/>
              <a:ext cx="617538" cy="338138"/>
            </a:xfrm>
            <a:prstGeom prst="rect">
              <a:avLst/>
            </a:prstGeom>
            <a:noFill/>
            <a:ln w="9525">
              <a:noFill/>
              <a:miter lim="800000"/>
              <a:headEnd/>
              <a:tailEnd/>
            </a:ln>
            <a:effectLst/>
          </p:spPr>
          <p:txBody>
            <a:bodyPr wrap="none">
              <a:spAutoFit/>
            </a:bodyPr>
            <a:lstStyle/>
            <a:p>
              <a:pPr eaLnBrk="0" hangingPunct="0">
                <a:defRPr/>
              </a:pPr>
              <a:r>
                <a:rPr lang="es-ES" sz="1600" b="1">
                  <a:solidFill>
                    <a:schemeClr val="accent1">
                      <a:lumMod val="20000"/>
                      <a:lumOff val="80000"/>
                    </a:schemeClr>
                  </a:solidFill>
                  <a:latin typeface="Arial" charset="0"/>
                  <a:cs typeface="+mn-cs"/>
                </a:rPr>
                <a:t>GTC</a:t>
              </a:r>
            </a:p>
          </p:txBody>
        </p:sp>
        <p:sp>
          <p:nvSpPr>
            <p:cNvPr id="8" name="AutoShape 7"/>
            <p:cNvSpPr>
              <a:spLocks noChangeArrowheads="1"/>
            </p:cNvSpPr>
            <p:nvPr/>
          </p:nvSpPr>
          <p:spPr bwMode="auto">
            <a:xfrm>
              <a:off x="3563888" y="1844675"/>
              <a:ext cx="3600500" cy="360363"/>
            </a:xfrm>
            <a:prstGeom prst="rightArrow">
              <a:avLst>
                <a:gd name="adj1" fmla="val 50000"/>
                <a:gd name="adj2" fmla="val 259820"/>
              </a:avLst>
            </a:prstGeom>
            <a:solidFill>
              <a:srgbClr val="68B9D6"/>
            </a:solidFill>
            <a:ln w="9525">
              <a:solidFill>
                <a:schemeClr val="tx1"/>
              </a:solidFill>
              <a:miter lim="800000"/>
              <a:headEnd/>
              <a:tailEnd/>
            </a:ln>
          </p:spPr>
          <p:txBody>
            <a:bodyPr wrap="none" anchor="ctr"/>
            <a:lstStyle/>
            <a:p>
              <a:pPr eaLnBrk="0" hangingPunct="0"/>
              <a:endParaRPr lang="es-ES"/>
            </a:p>
          </p:txBody>
        </p:sp>
        <p:sp>
          <p:nvSpPr>
            <p:cNvPr id="9" name="Text Box 6"/>
            <p:cNvSpPr txBox="1">
              <a:spLocks noChangeArrowheads="1"/>
            </p:cNvSpPr>
            <p:nvPr/>
          </p:nvSpPr>
          <p:spPr bwMode="auto">
            <a:xfrm>
              <a:off x="7380288" y="3783013"/>
              <a:ext cx="844550" cy="338137"/>
            </a:xfrm>
            <a:prstGeom prst="rect">
              <a:avLst/>
            </a:prstGeom>
            <a:noFill/>
            <a:ln w="9525">
              <a:noFill/>
              <a:miter lim="800000"/>
              <a:headEnd/>
              <a:tailEnd/>
            </a:ln>
            <a:effectLst/>
          </p:spPr>
          <p:txBody>
            <a:bodyPr wrap="none">
              <a:spAutoFit/>
            </a:bodyPr>
            <a:lstStyle/>
            <a:p>
              <a:pPr eaLnBrk="0" hangingPunct="0">
                <a:defRPr/>
              </a:pPr>
              <a:r>
                <a:rPr lang="es-ES" sz="1600" b="1">
                  <a:solidFill>
                    <a:schemeClr val="accent1">
                      <a:lumMod val="20000"/>
                      <a:lumOff val="80000"/>
                    </a:schemeClr>
                  </a:solidFill>
                  <a:latin typeface="Arial" charset="0"/>
                  <a:cs typeface="+mn-cs"/>
                </a:rPr>
                <a:t>Planck</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55650" y="2997200"/>
            <a:ext cx="7772400" cy="762000"/>
          </a:xfrm>
        </p:spPr>
        <p:txBody>
          <a:bodyPr/>
          <a:lstStyle/>
          <a:p>
            <a:r>
              <a:rPr lang="es-ES_tradnl" sz="3200" smtClean="0"/>
              <a:t>¿Cómo es nuestro Universo?</a:t>
            </a:r>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Nuestro Universo </a:t>
            </a:r>
            <a:endParaRPr lang="en-US"/>
          </a:p>
        </p:txBody>
      </p:sp>
      <p:sp>
        <p:nvSpPr>
          <p:cNvPr id="3" name="2 Marcador de contenido"/>
          <p:cNvSpPr>
            <a:spLocks noGrp="1"/>
          </p:cNvSpPr>
          <p:nvPr>
            <p:ph idx="1"/>
          </p:nvPr>
        </p:nvSpPr>
        <p:spPr/>
        <p:txBody>
          <a:bodyPr/>
          <a:lstStyle/>
          <a:p>
            <a:endParaRPr lang="en-US" smtClean="0"/>
          </a:p>
          <a:p>
            <a:endParaRPr lang="en-US" smtClean="0"/>
          </a:p>
          <a:p>
            <a:endParaRPr lang="en-US" smtClean="0"/>
          </a:p>
          <a:p>
            <a:endParaRPr lang="en-US" smtClean="0"/>
          </a:p>
          <a:p>
            <a:r>
              <a:rPr lang="en-US" smtClean="0"/>
              <a:t>Veamos cómo evolucionaron las nubes de gas primordiales. </a:t>
            </a:r>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39</a:t>
            </a:fld>
            <a:endParaRPr lang="en-US"/>
          </a:p>
        </p:txBody>
      </p:sp>
      <p:pic>
        <p:nvPicPr>
          <p:cNvPr id="1026" name="Picture 2" descr="http://www.technologijos.lt/upload/image/n/mokslas/astronomija_ir_kosmonautika/straipsnis-5966/nuotrauka-15975/9615.jpg"/>
          <p:cNvPicPr>
            <a:picLocks noChangeAspect="1" noChangeArrowheads="1"/>
          </p:cNvPicPr>
          <p:nvPr/>
        </p:nvPicPr>
        <p:blipFill>
          <a:blip r:embed="rId2" cstate="print"/>
          <a:srcRect t="-169" b="398"/>
          <a:stretch>
            <a:fillRect/>
          </a:stretch>
        </p:blipFill>
        <p:spPr bwMode="auto">
          <a:xfrm>
            <a:off x="0" y="-27384"/>
            <a:ext cx="9180512" cy="688538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La edad del Universo</a:t>
            </a:r>
            <a:endParaRPr lang="en-US"/>
          </a:p>
        </p:txBody>
      </p:sp>
      <p:sp>
        <p:nvSpPr>
          <p:cNvPr id="3" name="2 Marcador de contenido"/>
          <p:cNvSpPr>
            <a:spLocks noGrp="1"/>
          </p:cNvSpPr>
          <p:nvPr>
            <p:ph idx="1"/>
          </p:nvPr>
        </p:nvSpPr>
        <p:spPr/>
        <p:txBody>
          <a:bodyPr/>
          <a:lstStyle/>
          <a:p>
            <a:endParaRPr lang="en-US" smtClean="0"/>
          </a:p>
          <a:p>
            <a:pPr>
              <a:spcAft>
                <a:spcPts val="600"/>
              </a:spcAft>
            </a:pPr>
            <a:r>
              <a:rPr lang="en-US" smtClean="0"/>
              <a:t>Desde 1929 sabemos que el Universo está en expansión</a:t>
            </a:r>
          </a:p>
          <a:p>
            <a:pPr lvl="1"/>
            <a:r>
              <a:rPr lang="en-US" smtClean="0"/>
              <a:t> E. Hubble postuló que todas las galaxias se alejan las unas de las otras.</a:t>
            </a:r>
          </a:p>
          <a:p>
            <a:endParaRPr lang="en-US" smtClean="0"/>
          </a:p>
          <a:p>
            <a:pPr>
              <a:spcAft>
                <a:spcPts val="600"/>
              </a:spcAft>
            </a:pPr>
            <a:r>
              <a:rPr lang="en-US" smtClean="0"/>
              <a:t>Midiendo a qué velocidad se expande el Universo, podríamos saber cuánto tiempo lleva haciéndolo</a:t>
            </a:r>
          </a:p>
          <a:p>
            <a:pPr lvl="1"/>
            <a:r>
              <a:rPr lang="en-US" smtClean="0"/>
              <a:t>Podemos calcular cuándo comenzó la expansión, y determinar así la edad del Universo.</a:t>
            </a:r>
          </a:p>
          <a:p>
            <a:endParaRPr lang="en-US" smtClean="0"/>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 name="16 Marcador de número de diapositiva"/>
          <p:cNvSpPr>
            <a:spLocks noGrp="1"/>
          </p:cNvSpPr>
          <p:nvPr>
            <p:ph type="sldNum" sz="quarter" idx="12"/>
          </p:nvPr>
        </p:nvSpPr>
        <p:spPr/>
        <p:txBody>
          <a:bodyPr/>
          <a:lstStyle/>
          <a:p>
            <a:fld id="{A856451F-7AAC-4C2E-80D4-62935059D472}" type="slidenum">
              <a:rPr lang="en-US" smtClean="0"/>
              <a:pPr/>
              <a:t>40</a:t>
            </a:fld>
            <a:endParaRPr lang="en-US"/>
          </a:p>
        </p:txBody>
      </p:sp>
      <p:pic>
        <p:nvPicPr>
          <p:cNvPr id="2050" name="Picture 2" descr="C:\Users\MM\Documents\Divulgacion\millenium-run-present structure.jpg"/>
          <p:cNvPicPr>
            <a:picLocks noChangeAspect="1" noChangeArrowheads="1"/>
          </p:cNvPicPr>
          <p:nvPr/>
        </p:nvPicPr>
        <p:blipFill>
          <a:blip r:embed="rId3" cstate="print"/>
          <a:srcRect/>
          <a:stretch>
            <a:fillRect/>
          </a:stretch>
        </p:blipFill>
        <p:spPr bwMode="auto">
          <a:xfrm>
            <a:off x="0" y="0"/>
            <a:ext cx="5143500" cy="6858000"/>
          </a:xfrm>
          <a:prstGeom prst="rect">
            <a:avLst/>
          </a:prstGeom>
          <a:noFill/>
        </p:spPr>
      </p:pic>
      <p:grpSp>
        <p:nvGrpSpPr>
          <p:cNvPr id="10" name="9 Grupo"/>
          <p:cNvGrpSpPr/>
          <p:nvPr/>
        </p:nvGrpSpPr>
        <p:grpSpPr>
          <a:xfrm>
            <a:off x="5148064" y="262389"/>
            <a:ext cx="3996952" cy="6464387"/>
            <a:chOff x="5148064" y="262389"/>
            <a:chExt cx="3996952" cy="6464387"/>
          </a:xfrm>
        </p:grpSpPr>
        <p:pic>
          <p:nvPicPr>
            <p:cNvPr id="1026" name="Picture 2" descr="C:\Users\MM\Documents\Divulgacion\universe-sdss.jpg"/>
            <p:cNvPicPr>
              <a:picLocks noChangeAspect="1" noChangeArrowheads="1"/>
            </p:cNvPicPr>
            <p:nvPr/>
          </p:nvPicPr>
          <p:blipFill>
            <a:blip r:embed="rId4" cstate="print"/>
            <a:srcRect t="9005"/>
            <a:stretch>
              <a:fillRect/>
            </a:stretch>
          </p:blipFill>
          <p:spPr bwMode="auto">
            <a:xfrm rot="16200000" flipH="1" flipV="1">
              <a:off x="4309520" y="1891280"/>
              <a:ext cx="5674040" cy="3996952"/>
            </a:xfrm>
            <a:prstGeom prst="rect">
              <a:avLst/>
            </a:prstGeom>
            <a:noFill/>
          </p:spPr>
        </p:pic>
        <p:sp>
          <p:nvSpPr>
            <p:cNvPr id="8" name="7 CuadroTexto"/>
            <p:cNvSpPr txBox="1"/>
            <p:nvPr/>
          </p:nvSpPr>
          <p:spPr>
            <a:xfrm>
              <a:off x="5292080" y="262389"/>
              <a:ext cx="3744416" cy="646331"/>
            </a:xfrm>
            <a:prstGeom prst="rect">
              <a:avLst/>
            </a:prstGeom>
            <a:noFill/>
          </p:spPr>
          <p:txBody>
            <a:bodyPr wrap="square" rtlCol="0">
              <a:spAutoFit/>
            </a:bodyPr>
            <a:lstStyle/>
            <a:p>
              <a:r>
                <a:rPr lang="en-US" smtClean="0">
                  <a:solidFill>
                    <a:schemeClr val="bg1"/>
                  </a:solidFill>
                  <a:latin typeface="Arial" pitchFamily="34" charset="0"/>
                  <a:cs typeface="Arial" pitchFamily="34" charset="0"/>
                </a:rPr>
                <a:t>Survey de Sloan: </a:t>
              </a:r>
              <a:br>
                <a:rPr lang="en-US" smtClean="0">
                  <a:solidFill>
                    <a:schemeClr val="bg1"/>
                  </a:solidFill>
                  <a:latin typeface="Arial" pitchFamily="34" charset="0"/>
                  <a:cs typeface="Arial" pitchFamily="34" charset="0"/>
                </a:rPr>
              </a:br>
              <a:r>
                <a:rPr lang="en-US" smtClean="0">
                  <a:solidFill>
                    <a:schemeClr val="bg1"/>
                  </a:solidFill>
                  <a:latin typeface="Arial" pitchFamily="34" charset="0"/>
                  <a:cs typeface="Arial" pitchFamily="34" charset="0"/>
                </a:rPr>
                <a:t>densidad de  galaxias observadas. </a:t>
              </a:r>
              <a:endParaRPr lang="en-US">
                <a:solidFill>
                  <a:schemeClr val="bg1"/>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Text Box 12"/>
          <p:cNvSpPr txBox="1">
            <a:spLocks noChangeArrowheads="1"/>
          </p:cNvSpPr>
          <p:nvPr/>
        </p:nvSpPr>
        <p:spPr bwMode="auto">
          <a:xfrm>
            <a:off x="272431" y="2060848"/>
            <a:ext cx="4011537" cy="1941173"/>
          </a:xfrm>
          <a:prstGeom prst="rect">
            <a:avLst/>
          </a:prstGeom>
          <a:noFill/>
          <a:ln w="9525">
            <a:noFill/>
            <a:miter lim="800000"/>
            <a:headEnd/>
            <a:tailEnd/>
          </a:ln>
        </p:spPr>
        <p:txBody>
          <a:bodyPr wrap="square" lIns="90000" tIns="46800" rIns="90000" bIns="46800">
            <a:spAutoFit/>
          </a:bodyPr>
          <a:lstStyle/>
          <a:p>
            <a:pPr eaLnBrk="0" hangingPunct="0"/>
            <a:r>
              <a:rPr lang="es-ES_tradnl" sz="2000">
                <a:solidFill>
                  <a:srgbClr val="000000"/>
                </a:solidFill>
                <a:latin typeface="Arial" charset="0"/>
              </a:rPr>
              <a:t>Se parece a la estructura </a:t>
            </a:r>
            <a:r>
              <a:rPr lang="es-ES_tradnl" sz="2000" smtClean="0">
                <a:solidFill>
                  <a:srgbClr val="000000"/>
                </a:solidFill>
                <a:latin typeface="Arial" charset="0"/>
              </a:rPr>
              <a:t> de </a:t>
            </a:r>
            <a:r>
              <a:rPr lang="es-ES_tradnl" sz="2000">
                <a:solidFill>
                  <a:srgbClr val="000000"/>
                </a:solidFill>
                <a:latin typeface="Arial" charset="0"/>
              </a:rPr>
              <a:t>una esponja, con </a:t>
            </a:r>
            <a:r>
              <a:rPr lang="es-ES_tradnl" sz="2000" smtClean="0">
                <a:solidFill>
                  <a:srgbClr val="000000"/>
                </a:solidFill>
                <a:latin typeface="Arial" charset="0"/>
              </a:rPr>
              <a:t>cavidades </a:t>
            </a:r>
            <a:r>
              <a:rPr lang="es-ES_tradnl" sz="2000">
                <a:solidFill>
                  <a:srgbClr val="000000"/>
                </a:solidFill>
                <a:latin typeface="Arial" charset="0"/>
              </a:rPr>
              <a:t>vacías en cuya </a:t>
            </a:r>
            <a:r>
              <a:rPr lang="es-ES_tradnl" sz="2000" smtClean="0">
                <a:solidFill>
                  <a:srgbClr val="000000"/>
                </a:solidFill>
                <a:latin typeface="Arial" charset="0"/>
              </a:rPr>
              <a:t>superficie </a:t>
            </a:r>
            <a:r>
              <a:rPr lang="es-ES_tradnl" sz="2000">
                <a:solidFill>
                  <a:srgbClr val="000000"/>
                </a:solidFill>
                <a:latin typeface="Arial" charset="0"/>
              </a:rPr>
              <a:t>se concentra </a:t>
            </a:r>
            <a:r>
              <a:rPr lang="es-ES_tradnl" sz="2000" smtClean="0">
                <a:solidFill>
                  <a:srgbClr val="000000"/>
                </a:solidFill>
                <a:latin typeface="Arial" charset="0"/>
              </a:rPr>
              <a:t>la materia, </a:t>
            </a:r>
            <a:r>
              <a:rPr lang="es-ES_tradnl" sz="2000">
                <a:solidFill>
                  <a:srgbClr val="000000"/>
                </a:solidFill>
                <a:latin typeface="Arial" charset="0"/>
              </a:rPr>
              <a:t>y zonas de </a:t>
            </a:r>
            <a:r>
              <a:rPr lang="es-ES_tradnl" sz="2000" smtClean="0">
                <a:solidFill>
                  <a:srgbClr val="000000"/>
                </a:solidFill>
                <a:latin typeface="Arial" charset="0"/>
              </a:rPr>
              <a:t>intersección </a:t>
            </a:r>
            <a:r>
              <a:rPr lang="es-ES_tradnl" sz="2000">
                <a:solidFill>
                  <a:srgbClr val="000000"/>
                </a:solidFill>
                <a:latin typeface="Arial" charset="0"/>
              </a:rPr>
              <a:t>donde la </a:t>
            </a:r>
            <a:r>
              <a:rPr lang="es-ES_tradnl" sz="2000" smtClean="0">
                <a:solidFill>
                  <a:srgbClr val="000000"/>
                </a:solidFill>
                <a:latin typeface="Arial" charset="0"/>
              </a:rPr>
              <a:t>densidad es </a:t>
            </a:r>
            <a:r>
              <a:rPr lang="es-ES_tradnl" sz="2000">
                <a:solidFill>
                  <a:srgbClr val="000000"/>
                </a:solidFill>
                <a:latin typeface="Arial" charset="0"/>
              </a:rPr>
              <a:t>mayor. </a:t>
            </a:r>
          </a:p>
          <a:p>
            <a:pPr eaLnBrk="0" hangingPunct="0"/>
            <a:endParaRPr lang="es-ES" sz="2000" i="1">
              <a:solidFill>
                <a:srgbClr val="3333CC"/>
              </a:solidFill>
              <a:latin typeface="Arial" charset="0"/>
            </a:endParaRPr>
          </a:p>
        </p:txBody>
      </p:sp>
      <p:sp>
        <p:nvSpPr>
          <p:cNvPr id="11" name="10 Título"/>
          <p:cNvSpPr>
            <a:spLocks noGrp="1"/>
          </p:cNvSpPr>
          <p:nvPr>
            <p:ph type="title"/>
          </p:nvPr>
        </p:nvSpPr>
        <p:spPr/>
        <p:txBody>
          <a:bodyPr/>
          <a:lstStyle/>
          <a:p>
            <a:r>
              <a:rPr lang="en-US" smtClean="0"/>
              <a:t>Nuestro Universo </a:t>
            </a:r>
            <a:endParaRPr lang="en-US"/>
          </a:p>
        </p:txBody>
      </p:sp>
      <p:sp>
        <p:nvSpPr>
          <p:cNvPr id="17" name="16 Marcador de número de diapositiva"/>
          <p:cNvSpPr>
            <a:spLocks noGrp="1"/>
          </p:cNvSpPr>
          <p:nvPr>
            <p:ph type="sldNum" sz="quarter" idx="12"/>
          </p:nvPr>
        </p:nvSpPr>
        <p:spPr/>
        <p:txBody>
          <a:bodyPr/>
          <a:lstStyle/>
          <a:p>
            <a:fld id="{A856451F-7AAC-4C2E-80D4-62935059D472}" type="slidenum">
              <a:rPr lang="en-US" smtClean="0"/>
              <a:pPr/>
              <a:t>41</a:t>
            </a:fld>
            <a:endParaRPr lang="en-US"/>
          </a:p>
        </p:txBody>
      </p:sp>
      <p:pic>
        <p:nvPicPr>
          <p:cNvPr id="1026" name="Picture 2" descr="C:\Users\MM\Documents\Divulgacion\universe-sdss.jpg"/>
          <p:cNvPicPr>
            <a:picLocks noChangeAspect="1" noChangeArrowheads="1"/>
          </p:cNvPicPr>
          <p:nvPr/>
        </p:nvPicPr>
        <p:blipFill>
          <a:blip r:embed="rId3" cstate="print"/>
          <a:srcRect/>
          <a:stretch>
            <a:fillRect/>
          </a:stretch>
        </p:blipFill>
        <p:spPr bwMode="auto">
          <a:xfrm rot="16200000" flipH="1" flipV="1">
            <a:off x="3864976" y="1681335"/>
            <a:ext cx="5623041" cy="435300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55650" y="2997200"/>
            <a:ext cx="7772400" cy="762000"/>
          </a:xfrm>
        </p:spPr>
        <p:txBody>
          <a:bodyPr/>
          <a:lstStyle/>
          <a:p>
            <a:r>
              <a:rPr lang="es-ES_tradnl" sz="3200" smtClean="0"/>
              <a:t>Acerquémonos un poco más</a:t>
            </a:r>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a:t>
            </a:r>
            <a:endParaRPr lang="en-US"/>
          </a:p>
        </p:txBody>
      </p:sp>
      <p:sp>
        <p:nvSpPr>
          <p:cNvPr id="3" name="2 Marcador de contenido"/>
          <p:cNvSpPr>
            <a:spLocks noGrp="1"/>
          </p:cNvSpPr>
          <p:nvPr>
            <p:ph idx="1"/>
          </p:nvPr>
        </p:nvSpPr>
        <p:spPr/>
        <p:txBody>
          <a:bodyPr/>
          <a:lstStyle/>
          <a:p>
            <a:pPr>
              <a:lnSpc>
                <a:spcPct val="90000"/>
              </a:lnSpc>
              <a:spcAft>
                <a:spcPts val="600"/>
              </a:spcAft>
            </a:pPr>
            <a:r>
              <a:rPr lang="es-ES_tradnl" sz="2400" smtClean="0"/>
              <a:t>Las galaxias están formadas por: </a:t>
            </a:r>
          </a:p>
          <a:p>
            <a:pPr lvl="1">
              <a:lnSpc>
                <a:spcPct val="90000"/>
              </a:lnSpc>
              <a:spcAft>
                <a:spcPts val="600"/>
              </a:spcAft>
            </a:pPr>
            <a:r>
              <a:rPr lang="es-ES_tradnl" smtClean="0"/>
              <a:t>Gran cantidad de estrellas. </a:t>
            </a:r>
            <a:br>
              <a:rPr lang="es-ES_tradnl" smtClean="0"/>
            </a:br>
            <a:r>
              <a:rPr lang="es-ES_tradnl" smtClean="0">
                <a:solidFill>
                  <a:srgbClr val="1D591D"/>
                </a:solidFill>
              </a:rPr>
              <a:t>La Vía Láctea posee </a:t>
            </a:r>
            <a:r>
              <a:rPr lang="es-ES_tradnl" smtClean="0">
                <a:solidFill>
                  <a:srgbClr val="1D591D"/>
                </a:solidFill>
                <a:sym typeface="Symbol" pitchFamily="18" charset="2"/>
              </a:rPr>
              <a:t> 10</a:t>
            </a:r>
            <a:r>
              <a:rPr lang="es-ES_tradnl" baseline="30000" smtClean="0">
                <a:solidFill>
                  <a:srgbClr val="1D591D"/>
                </a:solidFill>
                <a:sym typeface="Symbol" pitchFamily="18" charset="2"/>
              </a:rPr>
              <a:t>11</a:t>
            </a:r>
            <a:r>
              <a:rPr lang="es-ES_tradnl" smtClean="0">
                <a:solidFill>
                  <a:srgbClr val="1D591D"/>
                </a:solidFill>
                <a:sym typeface="Symbol" pitchFamily="18" charset="2"/>
              </a:rPr>
              <a:t> estrellas</a:t>
            </a:r>
            <a:r>
              <a:rPr lang="es-ES_tradnl" smtClean="0">
                <a:solidFill>
                  <a:srgbClr val="1D591D"/>
                </a:solidFill>
              </a:rPr>
              <a:t>  </a:t>
            </a:r>
          </a:p>
          <a:p>
            <a:pPr lvl="1">
              <a:lnSpc>
                <a:spcPct val="90000"/>
              </a:lnSpc>
              <a:spcAft>
                <a:spcPts val="600"/>
              </a:spcAft>
            </a:pPr>
            <a:r>
              <a:rPr lang="es-ES_tradnl" smtClean="0"/>
              <a:t>Gas y polvo interestelar, rotando alrededor del núcleo. </a:t>
            </a:r>
          </a:p>
          <a:p>
            <a:pPr lvl="1">
              <a:lnSpc>
                <a:spcPct val="90000"/>
              </a:lnSpc>
              <a:spcAft>
                <a:spcPts val="600"/>
              </a:spcAft>
            </a:pPr>
            <a:r>
              <a:rPr lang="es-ES_tradnl" smtClean="0"/>
              <a:t>Posiblemente, un agujero negro en el centro. </a:t>
            </a:r>
          </a:p>
          <a:p>
            <a:pPr>
              <a:spcAft>
                <a:spcPts val="600"/>
              </a:spcAft>
            </a:pP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43</a:t>
            </a:fld>
            <a:endParaRPr lang="en-US"/>
          </a:p>
        </p:txBody>
      </p:sp>
      <p:pic>
        <p:nvPicPr>
          <p:cNvPr id="5" name="Picture 7" descr="NGC 4414:  this 130Kb jpeg links to 26Kb jpg"/>
          <p:cNvPicPr>
            <a:picLocks noChangeAspect="1" noChangeArrowheads="1"/>
          </p:cNvPicPr>
          <p:nvPr/>
        </p:nvPicPr>
        <p:blipFill>
          <a:blip r:embed="rId2" cstate="print"/>
          <a:srcRect l="8976" t="15335" r="7247" b="13830"/>
          <a:stretch>
            <a:fillRect/>
          </a:stretch>
        </p:blipFill>
        <p:spPr bwMode="auto">
          <a:xfrm>
            <a:off x="3347918" y="2924944"/>
            <a:ext cx="5796082" cy="3933056"/>
          </a:xfrm>
          <a:prstGeom prst="rect">
            <a:avLst/>
          </a:prstGeom>
          <a:noFill/>
          <a:ln w="9525">
            <a:noFill/>
            <a:miter lim="800000"/>
            <a:headEnd/>
            <a:tailEnd/>
          </a:ln>
        </p:spPr>
      </p:pic>
      <p:grpSp>
        <p:nvGrpSpPr>
          <p:cNvPr id="9" name="8 Grupo"/>
          <p:cNvGrpSpPr/>
          <p:nvPr/>
        </p:nvGrpSpPr>
        <p:grpSpPr>
          <a:xfrm>
            <a:off x="1043608" y="3861048"/>
            <a:ext cx="4392455" cy="1938992"/>
            <a:chOff x="1043608" y="3861048"/>
            <a:chExt cx="4392455" cy="1938992"/>
          </a:xfrm>
        </p:grpSpPr>
        <p:sp>
          <p:nvSpPr>
            <p:cNvPr id="7" name="6 Estrella de 5 puntas"/>
            <p:cNvSpPr>
              <a:spLocks noChangeAspect="1"/>
            </p:cNvSpPr>
            <p:nvPr/>
          </p:nvSpPr>
          <p:spPr bwMode="auto">
            <a:xfrm>
              <a:off x="5148063" y="4797151"/>
              <a:ext cx="288000" cy="288000"/>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lIns="90000" tIns="46800" rIns="90000" bIns="46800">
              <a:spAutoFit/>
            </a:bodyPr>
            <a:lstStyle/>
            <a:p>
              <a:pPr eaLnBrk="0" hangingPunct="0">
                <a:defRPr/>
              </a:pPr>
              <a:endParaRPr lang="en-US">
                <a:latin typeface="Times New Roman" pitchFamily="18" charset="0"/>
              </a:endParaRPr>
            </a:p>
          </p:txBody>
        </p:sp>
        <p:sp>
          <p:nvSpPr>
            <p:cNvPr id="8" name="7 Rectángulo"/>
            <p:cNvSpPr/>
            <p:nvPr/>
          </p:nvSpPr>
          <p:spPr>
            <a:xfrm>
              <a:off x="1043608" y="3861048"/>
              <a:ext cx="2441891" cy="1938992"/>
            </a:xfrm>
            <a:prstGeom prst="rect">
              <a:avLst/>
            </a:prstGeom>
          </p:spPr>
          <p:txBody>
            <a:bodyPr wrap="square">
              <a:spAutoFit/>
            </a:bodyPr>
            <a:lstStyle/>
            <a:p>
              <a:pPr eaLnBrk="0" hangingPunct="0">
                <a:spcBef>
                  <a:spcPct val="50000"/>
                </a:spcBef>
                <a:defRPr/>
              </a:pPr>
              <a:r>
                <a:rPr lang="es-ES_tradnl" sz="2000" smtClean="0">
                  <a:solidFill>
                    <a:srgbClr val="000000"/>
                  </a:solidFill>
                  <a:latin typeface="Arial" charset="0"/>
                </a:rPr>
                <a:t>El Sol da una </a:t>
              </a:r>
              <a:r>
                <a:rPr lang="es-ES_tradnl" sz="2000">
                  <a:solidFill>
                    <a:srgbClr val="000000"/>
                  </a:solidFill>
                  <a:latin typeface="Arial" charset="0"/>
                </a:rPr>
                <a:t/>
              </a:r>
              <a:br>
                <a:rPr lang="es-ES_tradnl" sz="2000">
                  <a:solidFill>
                    <a:srgbClr val="000000"/>
                  </a:solidFill>
                  <a:latin typeface="Arial" charset="0"/>
                </a:rPr>
              </a:br>
              <a:r>
                <a:rPr lang="es-ES_tradnl" sz="2000">
                  <a:solidFill>
                    <a:srgbClr val="000000"/>
                  </a:solidFill>
                  <a:latin typeface="Arial" charset="0"/>
                </a:rPr>
                <a:t>vuelta cada </a:t>
              </a:r>
              <a:br>
                <a:rPr lang="es-ES_tradnl" sz="2000">
                  <a:solidFill>
                    <a:srgbClr val="000000"/>
                  </a:solidFill>
                  <a:latin typeface="Arial" charset="0"/>
                </a:rPr>
              </a:br>
              <a:r>
                <a:rPr lang="es-ES_tradnl" sz="2000">
                  <a:solidFill>
                    <a:srgbClr val="000000"/>
                  </a:solidFill>
                  <a:latin typeface="Arial" charset="0"/>
                </a:rPr>
                <a:t>250 Maños</a:t>
              </a:r>
            </a:p>
            <a:p>
              <a:pPr eaLnBrk="0" hangingPunct="0">
                <a:spcBef>
                  <a:spcPct val="50000"/>
                </a:spcBef>
                <a:defRPr/>
              </a:pPr>
              <a:endParaRPr lang="es-ES_tradnl" sz="2000">
                <a:solidFill>
                  <a:srgbClr val="000000"/>
                </a:solidFill>
                <a:latin typeface="Arial" charset="0"/>
              </a:endParaRPr>
            </a:p>
            <a:p>
              <a:pPr eaLnBrk="0" hangingPunct="0">
                <a:spcBef>
                  <a:spcPct val="50000"/>
                </a:spcBef>
                <a:defRPr/>
              </a:pPr>
              <a:r>
                <a:rPr lang="es-ES_tradnl" sz="2000" i="1">
                  <a:solidFill>
                    <a:srgbClr val="250B91"/>
                  </a:solidFill>
                  <a:latin typeface="Arial" charset="0"/>
                </a:rPr>
                <a:t>~20 vueltas!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9 Rectángulo"/>
          <p:cNvSpPr>
            <a:spLocks noChangeArrowheads="1"/>
          </p:cNvSpPr>
          <p:nvPr/>
        </p:nvSpPr>
        <p:spPr bwMode="auto">
          <a:xfrm>
            <a:off x="4932363" y="1117600"/>
            <a:ext cx="3743325" cy="1016000"/>
          </a:xfrm>
          <a:prstGeom prst="rect">
            <a:avLst/>
          </a:prstGeom>
          <a:noFill/>
          <a:ln w="9525">
            <a:noFill/>
            <a:miter lim="800000"/>
            <a:headEnd/>
            <a:tailEnd/>
          </a:ln>
        </p:spPr>
        <p:txBody>
          <a:bodyPr>
            <a:spAutoFit/>
          </a:bodyPr>
          <a:lstStyle/>
          <a:p>
            <a:pPr eaLnBrk="0" hangingPunct="0">
              <a:spcBef>
                <a:spcPct val="50000"/>
              </a:spcBef>
            </a:pPr>
            <a:r>
              <a:rPr lang="es-ES_tradnl" sz="2000">
                <a:solidFill>
                  <a:srgbClr val="000000"/>
                </a:solidFill>
                <a:latin typeface="Arial" charset="0"/>
              </a:rPr>
              <a:t>Las estrellas masivas terminan su vida con una explosión tipo  supernova. </a:t>
            </a:r>
          </a:p>
        </p:txBody>
      </p:sp>
      <p:sp>
        <p:nvSpPr>
          <p:cNvPr id="11" name="10 Estrella de 5 puntas"/>
          <p:cNvSpPr/>
          <p:nvPr/>
        </p:nvSpPr>
        <p:spPr bwMode="auto">
          <a:xfrm>
            <a:off x="4211638" y="3357563"/>
            <a:ext cx="914400" cy="914400"/>
          </a:xfrm>
          <a:prstGeom prst="star5">
            <a:avLst/>
          </a:prstGeom>
          <a:noFill/>
          <a:ln w="9525" cap="flat" cmpd="sng" algn="ctr">
            <a:noFill/>
            <a:prstDash val="solid"/>
            <a:round/>
            <a:headEnd type="none" w="med" len="med"/>
            <a:tailEnd type="none" w="med" len="med"/>
          </a:ln>
          <a:effectLst/>
        </p:spPr>
        <p:txBody>
          <a:bodyPr wrap="none" lIns="90000" tIns="46800" rIns="90000" bIns="46800">
            <a:spAutoFit/>
          </a:bodyPr>
          <a:lstStyle/>
          <a:p>
            <a:pPr eaLnBrk="0" hangingPunct="0">
              <a:defRPr/>
            </a:pPr>
            <a:endParaRPr lang="en-US">
              <a:latin typeface="Times New Roman" pitchFamily="18" charset="0"/>
            </a:endParaRPr>
          </a:p>
        </p:txBody>
      </p:sp>
      <p:pic>
        <p:nvPicPr>
          <p:cNvPr id="55303" name="Picture 12" descr="C:\Users\MM\Documents\Divulgacion\SN2011fe.jpg"/>
          <p:cNvPicPr>
            <a:picLocks noChangeAspect="1" noChangeArrowheads="1"/>
          </p:cNvPicPr>
          <p:nvPr/>
        </p:nvPicPr>
        <p:blipFill>
          <a:blip r:embed="rId3" cstate="print"/>
          <a:srcRect l="3873" r="45790" b="15376"/>
          <a:stretch>
            <a:fillRect/>
          </a:stretch>
        </p:blipFill>
        <p:spPr bwMode="auto">
          <a:xfrm>
            <a:off x="74559" y="980728"/>
            <a:ext cx="4568879" cy="5928072"/>
          </a:xfrm>
          <a:prstGeom prst="rect">
            <a:avLst/>
          </a:prstGeom>
          <a:noFill/>
          <a:ln w="9525">
            <a:noFill/>
            <a:miter lim="800000"/>
            <a:headEnd/>
            <a:tailEnd/>
          </a:ln>
        </p:spPr>
      </p:pic>
      <p:sp>
        <p:nvSpPr>
          <p:cNvPr id="12" name="11 Título"/>
          <p:cNvSpPr>
            <a:spLocks noGrp="1"/>
          </p:cNvSpPr>
          <p:nvPr>
            <p:ph type="title"/>
          </p:nvPr>
        </p:nvSpPr>
        <p:spPr/>
        <p:txBody>
          <a:bodyPr/>
          <a:lstStyle/>
          <a:p>
            <a:r>
              <a:rPr lang="en-US" smtClean="0"/>
              <a:t>Galaxias: polvo</a:t>
            </a:r>
            <a:endParaRPr lang="en-US"/>
          </a:p>
        </p:txBody>
      </p:sp>
      <p:sp>
        <p:nvSpPr>
          <p:cNvPr id="13" name="12 Marcador de número de diapositiva"/>
          <p:cNvSpPr>
            <a:spLocks noGrp="1"/>
          </p:cNvSpPr>
          <p:nvPr>
            <p:ph type="sldNum" sz="quarter" idx="12"/>
          </p:nvPr>
        </p:nvSpPr>
        <p:spPr/>
        <p:txBody>
          <a:bodyPr/>
          <a:lstStyle/>
          <a:p>
            <a:fld id="{A856451F-7AAC-4C2E-80D4-62935059D472}" type="slidenum">
              <a:rPr lang="en-US" smtClean="0"/>
              <a:pPr/>
              <a:t>44</a:t>
            </a:fld>
            <a:endParaRPr lang="en-US"/>
          </a:p>
        </p:txBody>
      </p:sp>
      <p:grpSp>
        <p:nvGrpSpPr>
          <p:cNvPr id="2" name="15 Grupo"/>
          <p:cNvGrpSpPr>
            <a:grpSpLocks/>
          </p:cNvGrpSpPr>
          <p:nvPr/>
        </p:nvGrpSpPr>
        <p:grpSpPr bwMode="auto">
          <a:xfrm>
            <a:off x="3470275" y="2806080"/>
            <a:ext cx="5926138" cy="4151312"/>
            <a:chOff x="3182005" y="2707410"/>
            <a:chExt cx="5926499" cy="4150590"/>
          </a:xfrm>
        </p:grpSpPr>
        <p:pic>
          <p:nvPicPr>
            <p:cNvPr id="55305" name="Picture 11" descr="C:\Users\MM\Documents\Divulgacion\SN2011fe-f.gif"/>
            <p:cNvPicPr>
              <a:picLocks noChangeAspect="1" noChangeArrowheads="1"/>
            </p:cNvPicPr>
            <p:nvPr/>
          </p:nvPicPr>
          <p:blipFill>
            <a:blip r:embed="rId4" cstate="print"/>
            <a:srcRect/>
            <a:stretch>
              <a:fillRect/>
            </a:stretch>
          </p:blipFill>
          <p:spPr bwMode="auto">
            <a:xfrm>
              <a:off x="3182005" y="2707410"/>
              <a:ext cx="5926499" cy="4150590"/>
            </a:xfrm>
            <a:prstGeom prst="rect">
              <a:avLst/>
            </a:prstGeom>
            <a:noFill/>
            <a:ln w="9525">
              <a:noFill/>
              <a:miter lim="800000"/>
              <a:headEnd/>
              <a:tailEnd/>
            </a:ln>
          </p:spPr>
        </p:pic>
        <p:sp>
          <p:nvSpPr>
            <p:cNvPr id="15" name="14 CuadroTexto"/>
            <p:cNvSpPr txBox="1"/>
            <p:nvPr/>
          </p:nvSpPr>
          <p:spPr>
            <a:xfrm>
              <a:off x="7308169" y="3285159"/>
              <a:ext cx="903342" cy="461882"/>
            </a:xfrm>
            <a:prstGeom prst="rect">
              <a:avLst/>
            </a:prstGeom>
            <a:noFill/>
          </p:spPr>
          <p:txBody>
            <a:bodyPr wrap="none">
              <a:spAutoFit/>
            </a:bodyPr>
            <a:lstStyle/>
            <a:p>
              <a:pPr>
                <a:defRPr/>
              </a:pPr>
              <a:r>
                <a:rPr lang="en-US">
                  <a:latin typeface="+mn-lt"/>
                </a:rPr>
                <a:t>OMC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7" descr="crab-wfpc2"/>
          <p:cNvPicPr>
            <a:picLocks noChangeAspect="1" noChangeArrowheads="1"/>
          </p:cNvPicPr>
          <p:nvPr/>
        </p:nvPicPr>
        <p:blipFill>
          <a:blip r:embed="rId3" cstate="print"/>
          <a:srcRect l="4858" t="9021" r="5070" b="21504"/>
          <a:stretch>
            <a:fillRect/>
          </a:stretch>
        </p:blipFill>
        <p:spPr bwMode="auto">
          <a:xfrm>
            <a:off x="2771800" y="984546"/>
            <a:ext cx="6120680" cy="5900838"/>
          </a:xfrm>
          <a:prstGeom prst="rect">
            <a:avLst/>
          </a:prstGeom>
          <a:noFill/>
          <a:ln w="9525">
            <a:noFill/>
            <a:miter lim="800000"/>
            <a:headEnd/>
            <a:tailEnd/>
          </a:ln>
        </p:spPr>
      </p:pic>
      <p:sp>
        <p:nvSpPr>
          <p:cNvPr id="56326" name="Text Box 12"/>
          <p:cNvSpPr txBox="1">
            <a:spLocks noChangeArrowheads="1"/>
          </p:cNvSpPr>
          <p:nvPr/>
        </p:nvSpPr>
        <p:spPr bwMode="auto">
          <a:xfrm>
            <a:off x="113530" y="1196975"/>
            <a:ext cx="2586262" cy="4711163"/>
          </a:xfrm>
          <a:prstGeom prst="rect">
            <a:avLst/>
          </a:prstGeom>
          <a:noFill/>
          <a:ln w="9525">
            <a:noFill/>
            <a:miter lim="800000"/>
            <a:headEnd/>
            <a:tailEnd/>
          </a:ln>
        </p:spPr>
        <p:txBody>
          <a:bodyPr wrap="none" lIns="90000" tIns="46800" rIns="90000" bIns="46800">
            <a:spAutoFit/>
          </a:bodyPr>
          <a:lstStyle/>
          <a:p>
            <a:pPr eaLnBrk="0" hangingPunct="0"/>
            <a:r>
              <a:rPr lang="es-ES_tradnl" sz="2000" b="1">
                <a:solidFill>
                  <a:srgbClr val="000000"/>
                </a:solidFill>
                <a:latin typeface="Arial" charset="0"/>
              </a:rPr>
              <a:t>Nebulosa del </a:t>
            </a:r>
          </a:p>
          <a:p>
            <a:pPr eaLnBrk="0" hangingPunct="0"/>
            <a:r>
              <a:rPr lang="es-ES_tradnl" sz="2000" b="1">
                <a:solidFill>
                  <a:srgbClr val="000000"/>
                </a:solidFill>
                <a:latin typeface="Arial" charset="0"/>
              </a:rPr>
              <a:t>Cangrejo:</a:t>
            </a:r>
            <a:r>
              <a:rPr lang="es-ES_tradnl" sz="2000">
                <a:solidFill>
                  <a:srgbClr val="000000"/>
                </a:solidFill>
                <a:latin typeface="Arial" charset="0"/>
              </a:rPr>
              <a:t> </a:t>
            </a:r>
          </a:p>
          <a:p>
            <a:pPr eaLnBrk="0" hangingPunct="0"/>
            <a:endParaRPr lang="es-ES_tradnl" sz="2000">
              <a:solidFill>
                <a:srgbClr val="000000"/>
              </a:solidFill>
              <a:latin typeface="Arial" charset="0"/>
            </a:endParaRPr>
          </a:p>
          <a:p>
            <a:pPr eaLnBrk="0" hangingPunct="0"/>
            <a:endParaRPr lang="es-ES_tradnl" sz="2000">
              <a:solidFill>
                <a:srgbClr val="000000"/>
              </a:solidFill>
              <a:latin typeface="Arial" charset="0"/>
            </a:endParaRPr>
          </a:p>
          <a:p>
            <a:pPr eaLnBrk="0" hangingPunct="0"/>
            <a:r>
              <a:rPr lang="es-ES_tradnl" sz="2000">
                <a:solidFill>
                  <a:srgbClr val="000000"/>
                </a:solidFill>
                <a:latin typeface="Arial" charset="0"/>
              </a:rPr>
              <a:t>Restos de la </a:t>
            </a:r>
            <a:br>
              <a:rPr lang="es-ES_tradnl" sz="2000">
                <a:solidFill>
                  <a:srgbClr val="000000"/>
                </a:solidFill>
                <a:latin typeface="Arial" charset="0"/>
              </a:rPr>
            </a:br>
            <a:r>
              <a:rPr lang="es-ES_tradnl" sz="2000">
                <a:solidFill>
                  <a:srgbClr val="000000"/>
                </a:solidFill>
                <a:latin typeface="Arial" charset="0"/>
              </a:rPr>
              <a:t>supernova </a:t>
            </a:r>
          </a:p>
          <a:p>
            <a:pPr eaLnBrk="0" hangingPunct="0"/>
            <a:r>
              <a:rPr lang="es-ES_tradnl" sz="2000">
                <a:solidFill>
                  <a:srgbClr val="000000"/>
                </a:solidFill>
                <a:latin typeface="Arial" charset="0"/>
              </a:rPr>
              <a:t>del año 1054</a:t>
            </a:r>
          </a:p>
          <a:p>
            <a:pPr eaLnBrk="0" hangingPunct="0"/>
            <a:endParaRPr lang="es-ES_tradnl" sz="2000">
              <a:solidFill>
                <a:srgbClr val="000000"/>
              </a:solidFill>
              <a:latin typeface="Arial" charset="0"/>
            </a:endParaRPr>
          </a:p>
          <a:p>
            <a:pPr eaLnBrk="0" hangingPunct="0"/>
            <a:r>
              <a:rPr lang="es-ES_tradnl" sz="2000" i="1">
                <a:solidFill>
                  <a:srgbClr val="3333CC"/>
                </a:solidFill>
                <a:latin typeface="Arial" charset="0"/>
              </a:rPr>
              <a:t>En este tipo de </a:t>
            </a:r>
            <a:br>
              <a:rPr lang="es-ES_tradnl" sz="2000" i="1">
                <a:solidFill>
                  <a:srgbClr val="3333CC"/>
                </a:solidFill>
                <a:latin typeface="Arial" charset="0"/>
              </a:rPr>
            </a:br>
            <a:r>
              <a:rPr lang="es-ES_tradnl" sz="2000" i="1">
                <a:solidFill>
                  <a:srgbClr val="3333CC"/>
                </a:solidFill>
                <a:latin typeface="Arial" charset="0"/>
              </a:rPr>
              <a:t>eventos se formaron </a:t>
            </a:r>
            <a:br>
              <a:rPr lang="es-ES_tradnl" sz="2000" i="1">
                <a:solidFill>
                  <a:srgbClr val="3333CC"/>
                </a:solidFill>
                <a:latin typeface="Arial" charset="0"/>
              </a:rPr>
            </a:br>
            <a:r>
              <a:rPr lang="es-ES_tradnl" sz="2000" i="1" smtClean="0">
                <a:solidFill>
                  <a:srgbClr val="3333CC"/>
                </a:solidFill>
                <a:latin typeface="Arial" charset="0"/>
              </a:rPr>
              <a:t>todos los </a:t>
            </a:r>
            <a:r>
              <a:rPr lang="es-ES_tradnl" sz="2000" i="1">
                <a:solidFill>
                  <a:srgbClr val="3333CC"/>
                </a:solidFill>
                <a:latin typeface="Arial" charset="0"/>
              </a:rPr>
              <a:t>elementos </a:t>
            </a:r>
            <a:r>
              <a:rPr lang="es-ES_tradnl" sz="2000" i="1" smtClean="0">
                <a:solidFill>
                  <a:srgbClr val="3333CC"/>
                </a:solidFill>
                <a:latin typeface="Arial" charset="0"/>
              </a:rPr>
              <a:t/>
            </a:r>
            <a:br>
              <a:rPr lang="es-ES_tradnl" sz="2000" i="1" smtClean="0">
                <a:solidFill>
                  <a:srgbClr val="3333CC"/>
                </a:solidFill>
                <a:latin typeface="Arial" charset="0"/>
              </a:rPr>
            </a:br>
            <a:r>
              <a:rPr lang="es-ES_tradnl" sz="2000" i="1" smtClean="0">
                <a:solidFill>
                  <a:srgbClr val="3333CC"/>
                </a:solidFill>
                <a:latin typeface="Arial" charset="0"/>
              </a:rPr>
              <a:t>químicos, y se </a:t>
            </a:r>
            <a:br>
              <a:rPr lang="es-ES_tradnl" sz="2000" i="1" smtClean="0">
                <a:solidFill>
                  <a:srgbClr val="3333CC"/>
                </a:solidFill>
                <a:latin typeface="Arial" charset="0"/>
              </a:rPr>
            </a:br>
            <a:r>
              <a:rPr lang="es-ES_tradnl" sz="2000" i="1" smtClean="0">
                <a:solidFill>
                  <a:srgbClr val="3333CC"/>
                </a:solidFill>
                <a:latin typeface="Arial" charset="0"/>
              </a:rPr>
              <a:t>dispersaron al medio</a:t>
            </a:r>
            <a:br>
              <a:rPr lang="es-ES_tradnl" sz="2000" i="1" smtClean="0">
                <a:solidFill>
                  <a:srgbClr val="3333CC"/>
                </a:solidFill>
                <a:latin typeface="Arial" charset="0"/>
              </a:rPr>
            </a:br>
            <a:r>
              <a:rPr lang="es-ES_tradnl" sz="2000" i="1" smtClean="0">
                <a:solidFill>
                  <a:srgbClr val="3333CC"/>
                </a:solidFill>
                <a:latin typeface="Arial" charset="0"/>
              </a:rPr>
              <a:t>interestelar en forma</a:t>
            </a:r>
            <a:br>
              <a:rPr lang="es-ES_tradnl" sz="2000" i="1" smtClean="0">
                <a:solidFill>
                  <a:srgbClr val="3333CC"/>
                </a:solidFill>
                <a:latin typeface="Arial" charset="0"/>
              </a:rPr>
            </a:br>
            <a:r>
              <a:rPr lang="es-ES_tradnl" sz="2000" i="1" smtClean="0">
                <a:solidFill>
                  <a:srgbClr val="3333CC"/>
                </a:solidFill>
                <a:latin typeface="Arial" charset="0"/>
              </a:rPr>
              <a:t>de polvo. </a:t>
            </a:r>
            <a:endParaRPr lang="es-ES" sz="2000" i="1">
              <a:solidFill>
                <a:srgbClr val="3333CC"/>
              </a:solidFill>
              <a:latin typeface="Arial" charset="0"/>
            </a:endParaRPr>
          </a:p>
        </p:txBody>
      </p:sp>
      <p:sp>
        <p:nvSpPr>
          <p:cNvPr id="7" name="6 Título"/>
          <p:cNvSpPr>
            <a:spLocks noGrp="1"/>
          </p:cNvSpPr>
          <p:nvPr>
            <p:ph type="title"/>
          </p:nvPr>
        </p:nvSpPr>
        <p:spPr/>
        <p:txBody>
          <a:bodyPr/>
          <a:lstStyle/>
          <a:p>
            <a:r>
              <a:rPr lang="en-US" smtClean="0"/>
              <a:t>Galaxias: polvo</a:t>
            </a:r>
            <a:endParaRPr lang="en-US"/>
          </a:p>
        </p:txBody>
      </p:sp>
      <p:sp>
        <p:nvSpPr>
          <p:cNvPr id="8" name="7 Marcador de número de diapositiva"/>
          <p:cNvSpPr>
            <a:spLocks noGrp="1"/>
          </p:cNvSpPr>
          <p:nvPr>
            <p:ph type="sldNum" sz="quarter" idx="12"/>
          </p:nvPr>
        </p:nvSpPr>
        <p:spPr/>
        <p:txBody>
          <a:bodyPr/>
          <a:lstStyle/>
          <a:p>
            <a:fld id="{A856451F-7AAC-4C2E-80D4-62935059D472}"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5"/>
          <p:cNvSpPr>
            <a:spLocks noChangeArrowheads="1"/>
          </p:cNvSpPr>
          <p:nvPr/>
        </p:nvSpPr>
        <p:spPr bwMode="auto">
          <a:xfrm>
            <a:off x="1187450" y="6237288"/>
            <a:ext cx="2447925" cy="431800"/>
          </a:xfrm>
          <a:prstGeom prst="rect">
            <a:avLst/>
          </a:prstGeom>
          <a:solidFill>
            <a:schemeClr val="bg1"/>
          </a:solidFill>
          <a:ln w="9525">
            <a:noFill/>
            <a:miter lim="800000"/>
            <a:headEnd/>
            <a:tailEnd/>
          </a:ln>
        </p:spPr>
        <p:txBody>
          <a:bodyPr wrap="none" anchor="ctr"/>
          <a:lstStyle/>
          <a:p>
            <a:pPr eaLnBrk="0" hangingPunct="0"/>
            <a:endParaRPr lang="es-ES">
              <a:solidFill>
                <a:srgbClr val="000000"/>
              </a:solidFill>
            </a:endParaRPr>
          </a:p>
        </p:txBody>
      </p:sp>
      <p:pic>
        <p:nvPicPr>
          <p:cNvPr id="57349" name="Picture 7" descr="crab-wfpc2"/>
          <p:cNvPicPr>
            <a:picLocks noChangeAspect="1" noChangeArrowheads="1"/>
          </p:cNvPicPr>
          <p:nvPr/>
        </p:nvPicPr>
        <p:blipFill>
          <a:blip r:embed="rId3" cstate="print"/>
          <a:srcRect l="7893" t="43027" r="52638" b="34285"/>
          <a:stretch>
            <a:fillRect/>
          </a:stretch>
        </p:blipFill>
        <p:spPr bwMode="auto">
          <a:xfrm>
            <a:off x="0" y="3175"/>
            <a:ext cx="9540875" cy="6854825"/>
          </a:xfrm>
          <a:prstGeom prst="rect">
            <a:avLst/>
          </a:prstGeom>
          <a:noFill/>
          <a:ln w="9525">
            <a:noFill/>
            <a:miter lim="800000"/>
            <a:headEnd/>
            <a:tailEnd/>
          </a:ln>
        </p:spPr>
      </p:pic>
      <p:sp>
        <p:nvSpPr>
          <p:cNvPr id="6" name="5 Marcador de número de diapositiva"/>
          <p:cNvSpPr>
            <a:spLocks noGrp="1"/>
          </p:cNvSpPr>
          <p:nvPr>
            <p:ph type="sldNum" sz="quarter" idx="12"/>
          </p:nvPr>
        </p:nvSpPr>
        <p:spPr/>
        <p:txBody>
          <a:bodyPr/>
          <a:lstStyle/>
          <a:p>
            <a:fld id="{A856451F-7AAC-4C2E-80D4-62935059D472}"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8370" name="Picture 9" descr="Click to Return to Image Homepage"/>
          <p:cNvPicPr>
            <a:picLocks noChangeAspect="1" noChangeArrowheads="1"/>
          </p:cNvPicPr>
          <p:nvPr/>
        </p:nvPicPr>
        <p:blipFill>
          <a:blip r:embed="rId3" cstate="print"/>
          <a:srcRect t="5191" b="18483"/>
          <a:stretch>
            <a:fillRect/>
          </a:stretch>
        </p:blipFill>
        <p:spPr bwMode="auto">
          <a:xfrm>
            <a:off x="971600" y="0"/>
            <a:ext cx="7134225" cy="6807200"/>
          </a:xfrm>
          <a:prstGeom prst="rect">
            <a:avLst/>
          </a:prstGeom>
          <a:noFill/>
          <a:ln w="9525">
            <a:noFill/>
            <a:miter lim="800000"/>
            <a:headEnd/>
            <a:tailEnd/>
          </a:ln>
        </p:spPr>
      </p:pic>
      <p:sp>
        <p:nvSpPr>
          <p:cNvPr id="3" name="2 Marcador de número de diapositiva"/>
          <p:cNvSpPr>
            <a:spLocks noGrp="1"/>
          </p:cNvSpPr>
          <p:nvPr>
            <p:ph type="sldNum" sz="quarter" idx="12"/>
          </p:nvPr>
        </p:nvSpPr>
        <p:spPr/>
        <p:txBody>
          <a:bodyPr/>
          <a:lstStyle/>
          <a:p>
            <a:fld id="{A856451F-7AAC-4C2E-80D4-62935059D472}"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9394" name="Picture 7" descr="Click to Return to Image Homepage"/>
          <p:cNvPicPr>
            <a:picLocks noChangeAspect="1" noChangeArrowheads="1"/>
          </p:cNvPicPr>
          <p:nvPr/>
        </p:nvPicPr>
        <p:blipFill>
          <a:blip r:embed="rId3" cstate="print"/>
          <a:srcRect/>
          <a:stretch>
            <a:fillRect/>
          </a:stretch>
        </p:blipFill>
        <p:spPr bwMode="auto">
          <a:xfrm>
            <a:off x="1907704" y="0"/>
            <a:ext cx="5487988" cy="6858000"/>
          </a:xfrm>
          <a:prstGeom prst="rect">
            <a:avLst/>
          </a:prstGeom>
          <a:noFill/>
          <a:ln w="9525">
            <a:noFill/>
            <a:miter lim="800000"/>
            <a:headEnd/>
            <a:tailEnd/>
          </a:ln>
        </p:spPr>
      </p:pic>
      <p:sp>
        <p:nvSpPr>
          <p:cNvPr id="3" name="2 Marcador de número de diapositiva"/>
          <p:cNvSpPr>
            <a:spLocks noGrp="1"/>
          </p:cNvSpPr>
          <p:nvPr>
            <p:ph type="sldNum" sz="quarter" idx="12"/>
          </p:nvPr>
        </p:nvSpPr>
        <p:spPr/>
        <p:txBody>
          <a:bodyPr/>
          <a:lstStyle/>
          <a:p>
            <a:fld id="{A856451F-7AAC-4C2E-80D4-62935059D472}"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Click to Return to Image Homepage"/>
          <p:cNvPicPr>
            <a:picLocks noChangeAspect="1" noChangeArrowheads="1"/>
          </p:cNvPicPr>
          <p:nvPr/>
        </p:nvPicPr>
        <p:blipFill>
          <a:blip r:embed="rId3" cstate="print"/>
          <a:srcRect l="28239" t="35751" r="25822" b="36536"/>
          <a:stretch>
            <a:fillRect/>
          </a:stretch>
        </p:blipFill>
        <p:spPr bwMode="auto">
          <a:xfrm>
            <a:off x="0" y="-27384"/>
            <a:ext cx="9144000" cy="6894513"/>
          </a:xfrm>
          <a:prstGeom prst="rect">
            <a:avLst/>
          </a:prstGeom>
          <a:noFill/>
          <a:ln w="9525">
            <a:noFill/>
            <a:miter lim="800000"/>
            <a:headEnd/>
            <a:tailEnd/>
          </a:ln>
        </p:spPr>
      </p:pic>
      <p:sp>
        <p:nvSpPr>
          <p:cNvPr id="7" name="6 Marcador de número de diapositiva"/>
          <p:cNvSpPr>
            <a:spLocks noGrp="1"/>
          </p:cNvSpPr>
          <p:nvPr>
            <p:ph type="sldNum" sz="quarter" idx="12"/>
          </p:nvPr>
        </p:nvSpPr>
        <p:spPr/>
        <p:txBody>
          <a:bodyPr/>
          <a:lstStyle/>
          <a:p>
            <a:fld id="{A856451F-7AAC-4C2E-80D4-62935059D472}"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La edad del Universo</a:t>
            </a:r>
            <a:endParaRPr lang="en-US"/>
          </a:p>
        </p:txBody>
      </p:sp>
      <p:sp>
        <p:nvSpPr>
          <p:cNvPr id="3" name="2 Marcador de contenido"/>
          <p:cNvSpPr>
            <a:spLocks noGrp="1"/>
          </p:cNvSpPr>
          <p:nvPr>
            <p:ph idx="1"/>
          </p:nvPr>
        </p:nvSpPr>
        <p:spPr>
          <a:xfrm>
            <a:off x="457200" y="980728"/>
            <a:ext cx="8229600" cy="3888432"/>
          </a:xfrm>
        </p:spPr>
        <p:txBody>
          <a:bodyPr>
            <a:normAutofit/>
          </a:bodyPr>
          <a:lstStyle/>
          <a:p>
            <a:pPr>
              <a:spcBef>
                <a:spcPct val="50000"/>
              </a:spcBef>
              <a:buFontTx/>
              <a:buChar char="•"/>
            </a:pPr>
            <a:r>
              <a:rPr lang="es-ES_tradnl" sz="2400" smtClean="0"/>
              <a:t>La expansión sigue la Ley de Hubble: </a:t>
            </a:r>
            <a:br>
              <a:rPr lang="es-ES_tradnl" sz="2400" smtClean="0"/>
            </a:br>
            <a:r>
              <a:rPr lang="es-ES_tradnl" sz="2400" smtClean="0"/>
              <a:t/>
            </a:r>
            <a:br>
              <a:rPr lang="es-ES_tradnl" sz="2400" smtClean="0"/>
            </a:br>
            <a:r>
              <a:rPr lang="es-ES_tradnl" sz="2400" smtClean="0"/>
              <a:t>“</a:t>
            </a:r>
            <a:r>
              <a:rPr lang="es-ES_tradnl" i="1" smtClean="0">
                <a:solidFill>
                  <a:srgbClr val="250B91"/>
                </a:solidFill>
              </a:rPr>
              <a:t>Cuanto más alejada se encuentra una galaxia, más rápidamente se aleja de nosotros”</a:t>
            </a:r>
            <a:r>
              <a:rPr lang="es-ES_tradnl" sz="2400" smtClean="0">
                <a:solidFill>
                  <a:srgbClr val="250B91"/>
                </a:solidFill>
              </a:rPr>
              <a:t/>
            </a:r>
            <a:br>
              <a:rPr lang="es-ES_tradnl" sz="2400" smtClean="0">
                <a:solidFill>
                  <a:srgbClr val="250B91"/>
                </a:solidFill>
              </a:rPr>
            </a:br>
            <a:r>
              <a:rPr lang="es-ES_tradnl" sz="2400" smtClean="0"/>
              <a:t/>
            </a:r>
            <a:br>
              <a:rPr lang="es-ES_tradnl" sz="2400" smtClean="0"/>
            </a:br>
            <a:r>
              <a:rPr lang="es-ES_tradnl" sz="2400" smtClean="0"/>
              <a:t>                           </a:t>
            </a:r>
            <a:r>
              <a:rPr lang="es-ES_tradnl" sz="2400" i="1" smtClean="0">
                <a:solidFill>
                  <a:srgbClr val="FF0000"/>
                </a:solidFill>
              </a:rPr>
              <a:t>V</a:t>
            </a:r>
            <a:r>
              <a:rPr lang="es-ES_tradnl" sz="1200" i="1" smtClean="0">
                <a:solidFill>
                  <a:srgbClr val="FF0000"/>
                </a:solidFill>
              </a:rPr>
              <a:t>elocidad</a:t>
            </a:r>
            <a:r>
              <a:rPr lang="es-ES_tradnl" sz="2400" i="1" smtClean="0">
                <a:solidFill>
                  <a:srgbClr val="FF0000"/>
                </a:solidFill>
              </a:rPr>
              <a:t> = H</a:t>
            </a:r>
            <a:r>
              <a:rPr lang="es-ES_tradnl" sz="2400" i="1" baseline="-25000" smtClean="0">
                <a:solidFill>
                  <a:srgbClr val="FF0000"/>
                </a:solidFill>
              </a:rPr>
              <a:t>0</a:t>
            </a:r>
            <a:r>
              <a:rPr lang="es-ES_tradnl" sz="2400" i="1" smtClean="0">
                <a:solidFill>
                  <a:srgbClr val="FF0000"/>
                </a:solidFill>
              </a:rPr>
              <a:t> x D</a:t>
            </a:r>
            <a:r>
              <a:rPr lang="es-ES_tradnl" sz="1200" i="1" smtClean="0">
                <a:solidFill>
                  <a:srgbClr val="FF0000"/>
                </a:solidFill>
              </a:rPr>
              <a:t>istancia</a:t>
            </a:r>
            <a:r>
              <a:rPr lang="es-ES_tradnl" sz="2400" smtClean="0">
                <a:solidFill>
                  <a:srgbClr val="FF0000"/>
                </a:solidFill>
              </a:rPr>
              <a:t> </a:t>
            </a:r>
          </a:p>
          <a:p>
            <a:pPr>
              <a:spcBef>
                <a:spcPct val="50000"/>
              </a:spcBef>
            </a:pPr>
            <a:r>
              <a:rPr lang="es-ES_tradnl" sz="2400" smtClean="0"/>
              <a:t>Si medimos la constante de Hubble </a:t>
            </a:r>
            <a:r>
              <a:rPr lang="es-ES_tradnl" sz="2400" i="1" smtClean="0"/>
              <a:t>H</a:t>
            </a:r>
            <a:r>
              <a:rPr lang="es-ES_tradnl" sz="2400" i="1" baseline="-25000" smtClean="0"/>
              <a:t>0</a:t>
            </a:r>
            <a:r>
              <a:rPr lang="es-ES_tradnl" sz="2400" smtClean="0"/>
              <a:t>, tenemos el problema resuelto: </a:t>
            </a:r>
            <a:br>
              <a:rPr lang="es-ES_tradnl" sz="2400" smtClean="0"/>
            </a:br>
            <a:r>
              <a:rPr lang="es-ES_tradnl" sz="2400" smtClean="0"/>
              <a:t>			</a:t>
            </a:r>
            <a:r>
              <a:rPr lang="es-ES_tradnl" sz="2800" b="1" i="1" smtClean="0">
                <a:solidFill>
                  <a:srgbClr val="FF0000"/>
                </a:solidFill>
                <a:sym typeface="Symbol" pitchFamily="18" charset="2"/>
              </a:rPr>
              <a:t> </a:t>
            </a:r>
            <a:r>
              <a:rPr lang="es-ES_tradnl" sz="2400" i="1" smtClean="0">
                <a:solidFill>
                  <a:srgbClr val="FF0000"/>
                </a:solidFill>
                <a:sym typeface="Symbol" pitchFamily="18" charset="2"/>
              </a:rPr>
              <a:t>t</a:t>
            </a:r>
            <a:r>
              <a:rPr lang="es-ES_tradnl" sz="2400" i="1" baseline="-25000" smtClean="0">
                <a:solidFill>
                  <a:srgbClr val="FF0000"/>
                </a:solidFill>
                <a:sym typeface="Symbol" pitchFamily="18" charset="2"/>
              </a:rPr>
              <a:t>Universo</a:t>
            </a:r>
            <a:r>
              <a:rPr lang="es-ES_tradnl" sz="2400" i="1" smtClean="0">
                <a:solidFill>
                  <a:srgbClr val="FF0000"/>
                </a:solidFill>
                <a:sym typeface="Symbol" pitchFamily="18" charset="2"/>
              </a:rPr>
              <a:t> = 1/H</a:t>
            </a:r>
            <a:r>
              <a:rPr lang="es-ES_tradnl" sz="2400" i="1" baseline="-25000" smtClean="0">
                <a:solidFill>
                  <a:srgbClr val="FF0000"/>
                </a:solidFill>
                <a:sym typeface="Symbol" pitchFamily="18" charset="2"/>
              </a:rPr>
              <a:t>0</a:t>
            </a:r>
            <a:r>
              <a:rPr lang="es-ES_tradnl" sz="2400" i="1" smtClean="0">
                <a:solidFill>
                  <a:srgbClr val="FF0000"/>
                </a:solidFill>
                <a:sym typeface="Symbol" pitchFamily="18" charset="2"/>
              </a:rPr>
              <a:t>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a:t>
            </a:fld>
            <a:endParaRPr lang="en-US"/>
          </a:p>
        </p:txBody>
      </p:sp>
      <p:sp>
        <p:nvSpPr>
          <p:cNvPr id="5" name="2 Marcador de contenido"/>
          <p:cNvSpPr txBox="1">
            <a:spLocks/>
          </p:cNvSpPr>
          <p:nvPr/>
        </p:nvSpPr>
        <p:spPr>
          <a:xfrm>
            <a:off x="269304" y="5085184"/>
            <a:ext cx="8839200" cy="72008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50000"/>
              </a:spcBef>
              <a:spcAft>
                <a:spcPts val="0"/>
              </a:spcAft>
              <a:buClrTx/>
              <a:buSzTx/>
              <a:tabLst/>
              <a:defRPr/>
            </a:pPr>
            <a:r>
              <a:rPr lang="es-ES_tradnl" sz="2400" i="1" smtClean="0">
                <a:solidFill>
                  <a:srgbClr val="FF0000"/>
                </a:solidFill>
                <a:latin typeface="Arial" pitchFamily="34" charset="0"/>
                <a:cs typeface="Arial" pitchFamily="34" charset="0"/>
                <a:sym typeface="Symbol" pitchFamily="18" charset="2"/>
              </a:rPr>
              <a:t>	</a:t>
            </a:r>
            <a:r>
              <a:rPr kumimoji="0" lang="es-ES_tradnl" sz="2400" b="0" i="1" u="none" strike="noStrike" kern="1200" cap="none" spc="0" normalizeH="0" baseline="0" noProof="0" smtClean="0">
                <a:ln>
                  <a:noFill/>
                </a:ln>
                <a:solidFill>
                  <a:srgbClr val="FF0000"/>
                </a:solidFill>
                <a:effectLst/>
                <a:uLnTx/>
                <a:uFillTx/>
                <a:latin typeface="Arial" pitchFamily="34" charset="0"/>
                <a:ea typeface="+mn-ea"/>
                <a:cs typeface="Arial" pitchFamily="34" charset="0"/>
                <a:sym typeface="Symbol" pitchFamily="18" charset="2"/>
              </a:rPr>
              <a:t>H</a:t>
            </a:r>
            <a:r>
              <a:rPr kumimoji="0" lang="es-ES_tradnl" sz="2400" b="0" i="1" u="none" strike="noStrike" kern="1200" cap="none" spc="0" normalizeH="0" baseline="-25000" noProof="0" smtClean="0">
                <a:ln>
                  <a:noFill/>
                </a:ln>
                <a:solidFill>
                  <a:srgbClr val="FF0000"/>
                </a:solidFill>
                <a:effectLst/>
                <a:uLnTx/>
                <a:uFillTx/>
                <a:latin typeface="Arial" pitchFamily="34" charset="0"/>
                <a:ea typeface="+mn-ea"/>
                <a:cs typeface="Arial" pitchFamily="34" charset="0"/>
                <a:sym typeface="Symbol" pitchFamily="18" charset="2"/>
              </a:rPr>
              <a:t>0</a:t>
            </a:r>
            <a:r>
              <a:rPr kumimoji="0" lang="es-ES_tradnl" sz="2400" b="0" i="1" u="none" strike="noStrike" kern="1200" cap="none" spc="0" normalizeH="0" baseline="0" noProof="0" smtClean="0">
                <a:ln>
                  <a:noFill/>
                </a:ln>
                <a:solidFill>
                  <a:srgbClr val="FF0000"/>
                </a:solidFill>
                <a:effectLst/>
                <a:uLnTx/>
                <a:uFillTx/>
                <a:latin typeface="Arial" pitchFamily="34" charset="0"/>
                <a:ea typeface="+mn-ea"/>
                <a:cs typeface="Arial" pitchFamily="34" charset="0"/>
                <a:sym typeface="Symbol" pitchFamily="18" charset="2"/>
              </a:rPr>
              <a:t>  70 km/s/Mpc   </a:t>
            </a:r>
            <a:r>
              <a:rPr kumimoji="0" lang="es-ES_tradnl" sz="2400" b="1" i="1" u="none" strike="noStrike" kern="1200" cap="none" spc="0" normalizeH="0" baseline="0" noProof="0" smtClean="0">
                <a:ln>
                  <a:noFill/>
                </a:ln>
                <a:solidFill>
                  <a:srgbClr val="FF0000"/>
                </a:solidFill>
                <a:effectLst/>
                <a:uLnTx/>
                <a:uFillTx/>
                <a:latin typeface="Arial" pitchFamily="34" charset="0"/>
                <a:ea typeface="+mn-ea"/>
                <a:cs typeface="Arial" pitchFamily="34" charset="0"/>
                <a:sym typeface="Symbol" pitchFamily="18" charset="2"/>
              </a:rPr>
              <a:t></a:t>
            </a:r>
            <a:r>
              <a:rPr kumimoji="0" lang="es-ES_tradnl" sz="2400" b="0" i="1" u="none" strike="noStrike" kern="1200" cap="none" spc="0" normalizeH="0" baseline="0" noProof="0" smtClean="0">
                <a:ln>
                  <a:noFill/>
                </a:ln>
                <a:solidFill>
                  <a:srgbClr val="FF0000"/>
                </a:solidFill>
                <a:effectLst/>
                <a:uLnTx/>
                <a:uFillTx/>
                <a:latin typeface="Arial" pitchFamily="34" charset="0"/>
                <a:ea typeface="+mn-ea"/>
                <a:cs typeface="Arial" pitchFamily="34" charset="0"/>
                <a:sym typeface="Symbol" pitchFamily="18" charset="2"/>
              </a:rPr>
              <a:t>  </a:t>
            </a:r>
            <a:r>
              <a:rPr kumimoji="0" lang="es-ES_tradnl" sz="2400" b="1" i="1" u="none" strike="noStrike" kern="1200" cap="none" spc="0" normalizeH="0" baseline="0" noProof="0" smtClean="0">
                <a:ln>
                  <a:noFill/>
                </a:ln>
                <a:solidFill>
                  <a:srgbClr val="FF0000"/>
                </a:solidFill>
                <a:effectLst/>
                <a:uLnTx/>
                <a:uFillTx/>
                <a:latin typeface="Arial" pitchFamily="34" charset="0"/>
                <a:ea typeface="+mn-ea"/>
                <a:cs typeface="Arial" pitchFamily="34" charset="0"/>
                <a:sym typeface="Symbol" pitchFamily="18" charset="2"/>
              </a:rPr>
              <a:t>t</a:t>
            </a:r>
            <a:r>
              <a:rPr kumimoji="0" lang="es-ES_tradnl" sz="2400" b="1" i="1" u="none" strike="noStrike" kern="1200" cap="none" spc="0" normalizeH="0" baseline="-25000" noProof="0" smtClean="0">
                <a:ln>
                  <a:noFill/>
                </a:ln>
                <a:solidFill>
                  <a:srgbClr val="FF0000"/>
                </a:solidFill>
                <a:effectLst/>
                <a:uLnTx/>
                <a:uFillTx/>
                <a:latin typeface="Arial" pitchFamily="34" charset="0"/>
                <a:ea typeface="+mn-ea"/>
                <a:cs typeface="Arial" pitchFamily="34" charset="0"/>
                <a:sym typeface="Symbol" pitchFamily="18" charset="2"/>
              </a:rPr>
              <a:t>Universo</a:t>
            </a:r>
            <a:r>
              <a:rPr kumimoji="0" lang="es-ES_tradnl" sz="2400" b="1" i="1" u="none" strike="noStrike" kern="1200" cap="none" spc="0" normalizeH="0" baseline="0" noProof="0" smtClean="0">
                <a:ln>
                  <a:noFill/>
                </a:ln>
                <a:solidFill>
                  <a:srgbClr val="FF0000"/>
                </a:solidFill>
                <a:effectLst/>
                <a:uLnTx/>
                <a:uFillTx/>
                <a:latin typeface="Arial" pitchFamily="34" charset="0"/>
                <a:ea typeface="+mn-ea"/>
                <a:cs typeface="Arial" pitchFamily="34" charset="0"/>
                <a:sym typeface="Symbol" pitchFamily="18" charset="2"/>
              </a:rPr>
              <a:t> </a:t>
            </a:r>
            <a:r>
              <a:rPr kumimoji="0" lang="es-ES_tradnl" sz="2400" b="1" i="0" u="none" strike="noStrike" kern="1200" cap="none" spc="0" normalizeH="0" baseline="0" noProof="0" smtClean="0">
                <a:ln>
                  <a:noFill/>
                </a:ln>
                <a:solidFill>
                  <a:srgbClr val="FF0000"/>
                </a:solidFill>
                <a:effectLst/>
                <a:uLnTx/>
                <a:uFillTx/>
                <a:latin typeface="Arial" pitchFamily="34" charset="0"/>
                <a:ea typeface="+mn-ea"/>
                <a:cs typeface="Arial" pitchFamily="34" charset="0"/>
              </a:rPr>
              <a:t> </a:t>
            </a:r>
            <a:r>
              <a:rPr kumimoji="0" lang="es-ES_tradnl" sz="2400" b="1" i="1" u="none" strike="noStrike" kern="1200" cap="none" spc="0" normalizeH="0" baseline="0" noProof="0" smtClean="0">
                <a:ln>
                  <a:noFill/>
                </a:ln>
                <a:solidFill>
                  <a:srgbClr val="FF0000"/>
                </a:solidFill>
                <a:effectLst/>
                <a:uLnTx/>
                <a:uFillTx/>
                <a:latin typeface="Arial" pitchFamily="34" charset="0"/>
                <a:ea typeface="+mn-ea"/>
                <a:cs typeface="Arial" pitchFamily="34" charset="0"/>
              </a:rPr>
              <a:t>13.750 millones de años</a:t>
            </a:r>
            <a:endParaRPr kumimoji="0" lang="es-ES_tradnl" sz="2400" b="1" i="0" u="none" strike="noStrike" kern="1200" cap="none" spc="0" normalizeH="0" baseline="0" noProof="0" smtClean="0">
              <a:ln>
                <a:noFill/>
              </a:ln>
              <a:solidFill>
                <a:srgbClr val="FF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2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agujeros negros</a:t>
            </a:r>
            <a:endParaRPr lang="en-US"/>
          </a:p>
        </p:txBody>
      </p:sp>
      <p:sp>
        <p:nvSpPr>
          <p:cNvPr id="3" name="2 Marcador de contenido"/>
          <p:cNvSpPr>
            <a:spLocks noGrp="1"/>
          </p:cNvSpPr>
          <p:nvPr>
            <p:ph idx="1"/>
          </p:nvPr>
        </p:nvSpPr>
        <p:spPr>
          <a:xfrm>
            <a:off x="457200" y="980728"/>
            <a:ext cx="8229600" cy="5112568"/>
          </a:xfrm>
        </p:spPr>
        <p:txBody>
          <a:bodyPr>
            <a:normAutofit/>
          </a:bodyPr>
          <a:lstStyle/>
          <a:p>
            <a:pPr>
              <a:spcBef>
                <a:spcPts val="0"/>
              </a:spcBef>
              <a:spcAft>
                <a:spcPts val="600"/>
              </a:spcAft>
            </a:pPr>
            <a:r>
              <a:rPr lang="en-US" sz="2000" smtClean="0"/>
              <a:t>La condensación de las nubes primordiales dio lugar a una concentración extrema de materia en el núcleo de las galaxias.</a:t>
            </a:r>
          </a:p>
          <a:p>
            <a:pPr lvl="1">
              <a:spcBef>
                <a:spcPts val="0"/>
              </a:spcBef>
              <a:spcAft>
                <a:spcPts val="600"/>
              </a:spcAft>
            </a:pPr>
            <a:r>
              <a:rPr lang="en-US" sz="1900" smtClean="0"/>
              <a:t>Pensamos que existe un agujero negro con masas de varios millones de veces la del Sol en el núcleo de cada galaxia. </a:t>
            </a:r>
          </a:p>
          <a:p>
            <a:pPr lvl="1">
              <a:spcBef>
                <a:spcPts val="0"/>
              </a:spcBef>
              <a:spcAft>
                <a:spcPts val="600"/>
              </a:spcAft>
              <a:buNone/>
            </a:pPr>
            <a:endParaRPr lang="en-US" sz="1800" smtClean="0"/>
          </a:p>
          <a:p>
            <a:pPr>
              <a:spcBef>
                <a:spcPts val="0"/>
              </a:spcBef>
              <a:spcAft>
                <a:spcPts val="600"/>
              </a:spcAft>
            </a:pPr>
            <a:r>
              <a:rPr lang="es-ES_tradnl" sz="2000" smtClean="0"/>
              <a:t>Si existe material alrededor, el potentísimo campo gravitatorio hace que el gas gire a muy alta velocidad.</a:t>
            </a:r>
          </a:p>
          <a:p>
            <a:pPr>
              <a:spcBef>
                <a:spcPts val="0"/>
              </a:spcBef>
              <a:spcAft>
                <a:spcPts val="600"/>
              </a:spcAft>
              <a:buNone/>
            </a:pPr>
            <a:endParaRPr lang="es-ES_tradnl" sz="2000" smtClean="0"/>
          </a:p>
          <a:p>
            <a:pPr>
              <a:spcBef>
                <a:spcPts val="0"/>
              </a:spcBef>
              <a:spcAft>
                <a:spcPts val="600"/>
              </a:spcAft>
            </a:pPr>
            <a:r>
              <a:rPr lang="es-ES_tradnl" sz="2000" smtClean="0"/>
              <a:t>Al chocar a alta velocidad, las partículas se calientan a millones de grados. La materia acaba cayendo dentro del agujero negro, liberando una gran cantidad de energía. </a:t>
            </a:r>
          </a:p>
          <a:p>
            <a:pPr>
              <a:spcBef>
                <a:spcPts val="0"/>
              </a:spcBef>
              <a:spcAft>
                <a:spcPts val="600"/>
              </a:spcAft>
              <a:buNone/>
            </a:pPr>
            <a:endParaRPr lang="es-ES_tradnl" sz="2000" smtClean="0"/>
          </a:p>
          <a:p>
            <a:pPr>
              <a:spcBef>
                <a:spcPts val="0"/>
              </a:spcBef>
              <a:spcAft>
                <a:spcPts val="600"/>
              </a:spcAft>
            </a:pPr>
            <a:r>
              <a:rPr lang="es-ES_tradnl" sz="2000" smtClean="0"/>
              <a:t>En el proceso de acrecimiento del material, se generan dos chorros de materia saliendo por los polos casi a la velocidad de la luz.</a:t>
            </a:r>
            <a:endParaRPr lang="en-US" sz="2000"/>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51</a:t>
            </a:fld>
            <a:endParaRPr lang="en-US"/>
          </a:p>
        </p:txBody>
      </p:sp>
      <p:pic>
        <p:nvPicPr>
          <p:cNvPr id="6" name="agn.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pic>
        <p:nvPicPr>
          <p:cNvPr id="8" name="Picture 9"/>
          <p:cNvPicPr>
            <a:picLocks noChangeAspect="1" noChangeArrowheads="1"/>
          </p:cNvPicPr>
          <p:nvPr/>
        </p:nvPicPr>
        <p:blipFill>
          <a:blip r:embed="rId4" cstate="print"/>
          <a:srcRect/>
          <a:stretch>
            <a:fillRect/>
          </a:stretch>
        </p:blipFill>
        <p:spPr bwMode="auto">
          <a:xfrm flipV="1">
            <a:off x="1043608" y="908720"/>
            <a:ext cx="7298097" cy="5472261"/>
          </a:xfrm>
          <a:prstGeom prst="rect">
            <a:avLst/>
          </a:prstGeom>
          <a:noFill/>
          <a:ln w="19050">
            <a:noFill/>
            <a:miter lim="800000"/>
            <a:headEnd/>
            <a:tailEnd/>
          </a:ln>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agujeros negros</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52</a:t>
            </a:fld>
            <a:endParaRPr lang="en-US"/>
          </a:p>
        </p:txBody>
      </p:sp>
      <p:pic>
        <p:nvPicPr>
          <p:cNvPr id="5" name="Picture 13" descr="m87-total"/>
          <p:cNvPicPr>
            <a:picLocks noChangeAspect="1" noChangeArrowheads="1"/>
          </p:cNvPicPr>
          <p:nvPr/>
        </p:nvPicPr>
        <p:blipFill>
          <a:blip r:embed="rId2" cstate="print"/>
          <a:srcRect l="3413" r="7315" b="2721"/>
          <a:stretch>
            <a:fillRect/>
          </a:stretch>
        </p:blipFill>
        <p:spPr bwMode="auto">
          <a:xfrm>
            <a:off x="180975" y="1916113"/>
            <a:ext cx="3525838" cy="3097212"/>
          </a:xfrm>
          <a:prstGeom prst="rect">
            <a:avLst/>
          </a:prstGeom>
          <a:noFill/>
          <a:ln w="9525">
            <a:noFill/>
            <a:miter lim="800000"/>
            <a:headEnd/>
            <a:tailEnd/>
          </a:ln>
        </p:spPr>
      </p:pic>
      <p:pic>
        <p:nvPicPr>
          <p:cNvPr id="6" name="Picture 9" descr="m87jet_block-rec"/>
          <p:cNvPicPr>
            <a:picLocks noChangeAspect="1" noChangeArrowheads="1"/>
          </p:cNvPicPr>
          <p:nvPr/>
        </p:nvPicPr>
        <p:blipFill>
          <a:blip r:embed="rId3" cstate="print"/>
          <a:srcRect/>
          <a:stretch>
            <a:fillRect/>
          </a:stretch>
        </p:blipFill>
        <p:spPr bwMode="auto">
          <a:xfrm>
            <a:off x="-36513" y="1341438"/>
            <a:ext cx="4346576" cy="4476750"/>
          </a:xfrm>
          <a:prstGeom prst="rect">
            <a:avLst/>
          </a:prstGeom>
          <a:noFill/>
          <a:ln w="9525">
            <a:noFill/>
            <a:miter lim="800000"/>
            <a:headEnd/>
            <a:tailEnd/>
          </a:ln>
        </p:spPr>
      </p:pic>
      <p:grpSp>
        <p:nvGrpSpPr>
          <p:cNvPr id="7" name="Group 10"/>
          <p:cNvGrpSpPr>
            <a:grpSpLocks/>
          </p:cNvGrpSpPr>
          <p:nvPr/>
        </p:nvGrpSpPr>
        <p:grpSpPr bwMode="auto">
          <a:xfrm>
            <a:off x="2266950" y="1341438"/>
            <a:ext cx="6697663" cy="4464050"/>
            <a:chOff x="1428" y="845"/>
            <a:chExt cx="4219" cy="2812"/>
          </a:xfrm>
        </p:grpSpPr>
        <p:pic>
          <p:nvPicPr>
            <p:cNvPr id="8" name="Picture 2" descr="m87jet_block-rec"/>
            <p:cNvPicPr>
              <a:picLocks noChangeAspect="1" noChangeArrowheads="1"/>
            </p:cNvPicPr>
            <p:nvPr/>
          </p:nvPicPr>
          <p:blipFill>
            <a:blip r:embed="rId4" cstate="print">
              <a:lum bright="-24000"/>
            </a:blip>
            <a:srcRect l="38934" t="38582" r="39554" b="42093"/>
            <a:stretch>
              <a:fillRect/>
            </a:stretch>
          </p:blipFill>
          <p:spPr bwMode="auto">
            <a:xfrm>
              <a:off x="2608" y="846"/>
              <a:ext cx="3039" cy="2811"/>
            </a:xfrm>
            <a:prstGeom prst="rect">
              <a:avLst/>
            </a:prstGeom>
            <a:noFill/>
            <a:ln w="9525">
              <a:noFill/>
              <a:miter lim="800000"/>
              <a:headEnd/>
              <a:tailEnd/>
            </a:ln>
          </p:spPr>
        </p:pic>
        <p:sp>
          <p:nvSpPr>
            <p:cNvPr id="9" name="Line 6"/>
            <p:cNvSpPr>
              <a:spLocks noChangeShapeType="1"/>
            </p:cNvSpPr>
            <p:nvPr/>
          </p:nvSpPr>
          <p:spPr bwMode="auto">
            <a:xfrm flipV="1">
              <a:off x="1428" y="845"/>
              <a:ext cx="1316" cy="1176"/>
            </a:xfrm>
            <a:prstGeom prst="line">
              <a:avLst/>
            </a:prstGeom>
            <a:noFill/>
            <a:ln w="25400">
              <a:solidFill>
                <a:srgbClr val="00FFFF"/>
              </a:solidFill>
              <a:round/>
              <a:headEnd/>
              <a:tailEnd type="stealth" w="lg" len="me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 name="Line 7"/>
            <p:cNvSpPr>
              <a:spLocks noChangeShapeType="1"/>
            </p:cNvSpPr>
            <p:nvPr/>
          </p:nvSpPr>
          <p:spPr bwMode="auto">
            <a:xfrm>
              <a:off x="1428" y="2341"/>
              <a:ext cx="1225" cy="1271"/>
            </a:xfrm>
            <a:prstGeom prst="line">
              <a:avLst/>
            </a:prstGeom>
            <a:noFill/>
            <a:ln w="25400">
              <a:solidFill>
                <a:srgbClr val="00FFFF"/>
              </a:solidFill>
              <a:round/>
              <a:headEnd/>
              <a:tailEnd type="stealth" w="lg" len="me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pic>
        <p:nvPicPr>
          <p:cNvPr id="12" name="Picture 11" descr="m87-jet"/>
          <p:cNvPicPr>
            <a:picLocks noChangeAspect="1" noChangeArrowheads="1"/>
          </p:cNvPicPr>
          <p:nvPr/>
        </p:nvPicPr>
        <p:blipFill>
          <a:blip r:embed="rId5" cstate="print"/>
          <a:srcRect/>
          <a:stretch>
            <a:fillRect/>
          </a:stretch>
        </p:blipFill>
        <p:spPr bwMode="auto">
          <a:xfrm>
            <a:off x="3659188" y="0"/>
            <a:ext cx="5484812" cy="6858000"/>
          </a:xfrm>
          <a:prstGeom prst="rect">
            <a:avLst/>
          </a:prstGeom>
          <a:noFill/>
          <a:ln w="9525">
            <a:noFill/>
            <a:miter lim="800000"/>
            <a:headEnd/>
            <a:tailEnd/>
          </a:ln>
        </p:spPr>
      </p:pic>
      <p:sp>
        <p:nvSpPr>
          <p:cNvPr id="13" name="Text Box 12"/>
          <p:cNvSpPr txBox="1">
            <a:spLocks noChangeArrowheads="1"/>
          </p:cNvSpPr>
          <p:nvPr/>
        </p:nvSpPr>
        <p:spPr bwMode="auto">
          <a:xfrm>
            <a:off x="539750" y="908050"/>
            <a:ext cx="747713"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s-ES" sz="2000">
                <a:solidFill>
                  <a:srgbClr val="250B91"/>
                </a:solidFill>
              </a:rPr>
              <a:t>M 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agujeros negros</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53</a:t>
            </a:fld>
            <a:endParaRPr lang="en-US"/>
          </a:p>
        </p:txBody>
      </p:sp>
      <p:pic>
        <p:nvPicPr>
          <p:cNvPr id="5" name="Picture 5" descr="353sum13-radiojet"/>
          <p:cNvPicPr>
            <a:picLocks noChangeAspect="1" noChangeArrowheads="1"/>
          </p:cNvPicPr>
          <p:nvPr/>
        </p:nvPicPr>
        <p:blipFill>
          <a:blip r:embed="rId2" cstate="print"/>
          <a:srcRect/>
          <a:stretch>
            <a:fillRect/>
          </a:stretch>
        </p:blipFill>
        <p:spPr bwMode="auto">
          <a:xfrm>
            <a:off x="228600" y="980728"/>
            <a:ext cx="4343400" cy="3021012"/>
          </a:xfrm>
          <a:prstGeom prst="rect">
            <a:avLst/>
          </a:prstGeom>
          <a:noFill/>
          <a:ln w="9525">
            <a:noFill/>
            <a:miter lim="800000"/>
            <a:headEnd/>
            <a:tailEnd/>
          </a:ln>
        </p:spPr>
      </p:pic>
      <p:pic>
        <p:nvPicPr>
          <p:cNvPr id="6" name="Picture 6" descr="3c175ci-radiojet"/>
          <p:cNvPicPr>
            <a:picLocks noChangeAspect="1" noChangeArrowheads="1"/>
          </p:cNvPicPr>
          <p:nvPr/>
        </p:nvPicPr>
        <p:blipFill>
          <a:blip r:embed="rId3" cstate="print"/>
          <a:srcRect/>
          <a:stretch>
            <a:fillRect/>
          </a:stretch>
        </p:blipFill>
        <p:spPr bwMode="auto">
          <a:xfrm>
            <a:off x="4572000" y="3404840"/>
            <a:ext cx="4267200" cy="2828925"/>
          </a:xfrm>
          <a:prstGeom prst="rect">
            <a:avLst/>
          </a:prstGeom>
          <a:noFill/>
          <a:ln w="9525">
            <a:noFill/>
            <a:miter lim="800000"/>
            <a:headEnd/>
            <a:tailEnd/>
          </a:ln>
        </p:spPr>
      </p:pic>
      <p:sp>
        <p:nvSpPr>
          <p:cNvPr id="7" name="Text Box 7"/>
          <p:cNvSpPr txBox="1">
            <a:spLocks noChangeArrowheads="1"/>
          </p:cNvSpPr>
          <p:nvPr/>
        </p:nvSpPr>
        <p:spPr bwMode="auto">
          <a:xfrm>
            <a:off x="304800" y="4538315"/>
            <a:ext cx="4114800" cy="132343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s-ES_tradnl" sz="2000">
                <a:solidFill>
                  <a:srgbClr val="000000"/>
                </a:solidFill>
                <a:latin typeface="Arial" pitchFamily="34" charset="0"/>
                <a:cs typeface="Arial" pitchFamily="34" charset="0"/>
              </a:rPr>
              <a:t>Estos chorros expulsan el material a velocidades muy próximas a las de la luz, y acaba chocando con el material intergaláctico.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agujeros negros</a:t>
            </a:r>
            <a:endParaRPr lang="en-US"/>
          </a:p>
        </p:txBody>
      </p:sp>
      <p:sp>
        <p:nvSpPr>
          <p:cNvPr id="3" name="2 Marcador de contenido"/>
          <p:cNvSpPr>
            <a:spLocks noGrp="1"/>
          </p:cNvSpPr>
          <p:nvPr>
            <p:ph idx="1"/>
          </p:nvPr>
        </p:nvSpPr>
        <p:spPr/>
        <p:txBody>
          <a:bodyPr>
            <a:normAutofit/>
          </a:bodyPr>
          <a:lstStyle/>
          <a:p>
            <a:endParaRPr lang="es-ES_tradnl" smtClean="0"/>
          </a:p>
          <a:p>
            <a:r>
              <a:rPr lang="es-ES_tradnl" smtClean="0"/>
              <a:t>El motor gravitacional de un AGN es tan potente que emite mucha más energía que toda una galaxia como la Vía Láctea, todo ello concentrado en un volumen tan pequeño como el Sistema Solar. </a:t>
            </a:r>
          </a:p>
          <a:p>
            <a:endParaRPr lang="es-ES_tradnl" smtClean="0"/>
          </a:p>
          <a:p>
            <a:r>
              <a:rPr lang="es-ES_tradnl" smtClean="0"/>
              <a:t>La intensidad de las galaxias activas permite detectarlas a grandes distancias, tanto en el espacio como en el tiempo. </a:t>
            </a:r>
          </a:p>
          <a:p>
            <a:endParaRPr lang="es-ES_tradnl" smtClean="0"/>
          </a:p>
          <a:p>
            <a:endParaRPr lang="es-ES_tradnl" smtClean="0"/>
          </a:p>
          <a:p>
            <a:pPr>
              <a:buFontTx/>
              <a:buNone/>
            </a:pPr>
            <a:r>
              <a:rPr lang="es-ES_tradnl" b="1" i="1" smtClean="0">
                <a:solidFill>
                  <a:srgbClr val="FF0000"/>
                </a:solidFill>
                <a:sym typeface="Symbol" pitchFamily="18" charset="2"/>
              </a:rPr>
              <a:t>  </a:t>
            </a:r>
            <a:r>
              <a:rPr lang="es-ES_tradnl" i="1" smtClean="0">
                <a:solidFill>
                  <a:srgbClr val="FF0000"/>
                </a:solidFill>
              </a:rPr>
              <a:t>Constituyen un excelente trazador de las  </a:t>
            </a:r>
            <a:br>
              <a:rPr lang="es-ES_tradnl" i="1" smtClean="0">
                <a:solidFill>
                  <a:srgbClr val="FF0000"/>
                </a:solidFill>
              </a:rPr>
            </a:br>
            <a:r>
              <a:rPr lang="es-ES_tradnl" i="1" smtClean="0">
                <a:solidFill>
                  <a:srgbClr val="FF0000"/>
                </a:solidFill>
              </a:rPr>
              <a:t>  propiedades del Universo primordial </a:t>
            </a:r>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¿cómo son? </a:t>
            </a:r>
            <a:endParaRPr lang="en-US"/>
          </a:p>
        </p:txBody>
      </p:sp>
      <p:sp>
        <p:nvSpPr>
          <p:cNvPr id="3" name="2 Marcador de contenido"/>
          <p:cNvSpPr>
            <a:spLocks noGrp="1"/>
          </p:cNvSpPr>
          <p:nvPr>
            <p:ph idx="1"/>
          </p:nvPr>
        </p:nvSpPr>
        <p:spPr/>
        <p:txBody>
          <a:bodyPr/>
          <a:lstStyle/>
          <a:p>
            <a:pPr>
              <a:lnSpc>
                <a:spcPct val="90000"/>
              </a:lnSpc>
            </a:pPr>
            <a:endParaRPr lang="es-ES_tradnl" sz="2400" smtClean="0"/>
          </a:p>
          <a:p>
            <a:pPr>
              <a:lnSpc>
                <a:spcPct val="90000"/>
              </a:lnSpc>
            </a:pPr>
            <a:r>
              <a:rPr lang="es-ES_tradnl" sz="2400" smtClean="0"/>
              <a:t>No todas las galaxias son iguales……</a:t>
            </a:r>
          </a:p>
          <a:p>
            <a:pPr>
              <a:lnSpc>
                <a:spcPct val="90000"/>
              </a:lnSpc>
            </a:pPr>
            <a:endParaRPr lang="es-ES_tradnl" sz="2400" smtClean="0"/>
          </a:p>
          <a:p>
            <a:pPr lvl="1">
              <a:lnSpc>
                <a:spcPct val="90000"/>
              </a:lnSpc>
            </a:pPr>
            <a:r>
              <a:rPr lang="es-ES_tradnl" smtClean="0"/>
              <a:t>Espirales</a:t>
            </a:r>
          </a:p>
          <a:p>
            <a:pPr lvl="1">
              <a:lnSpc>
                <a:spcPct val="90000"/>
              </a:lnSpc>
            </a:pPr>
            <a:r>
              <a:rPr lang="es-ES_tradnl" smtClean="0"/>
              <a:t>Elípticas</a:t>
            </a:r>
          </a:p>
          <a:p>
            <a:pPr lvl="1">
              <a:lnSpc>
                <a:spcPct val="90000"/>
              </a:lnSpc>
            </a:pPr>
            <a:r>
              <a:rPr lang="es-ES_tradnl" smtClean="0"/>
              <a:t>Esferoidales</a:t>
            </a:r>
          </a:p>
          <a:p>
            <a:pPr lvl="1">
              <a:lnSpc>
                <a:spcPct val="90000"/>
              </a:lnSpc>
            </a:pPr>
            <a:r>
              <a:rPr lang="es-ES_tradnl" smtClean="0"/>
              <a:t>Irregulares</a:t>
            </a:r>
          </a:p>
          <a:p>
            <a:pPr lvl="1">
              <a:lnSpc>
                <a:spcPct val="90000"/>
              </a:lnSpc>
            </a:pPr>
            <a:r>
              <a:rPr lang="es-ES_tradnl" smtClean="0">
                <a:solidFill>
                  <a:srgbClr val="1D591D"/>
                </a:solidFill>
              </a:rPr>
              <a:t>Peculiares</a:t>
            </a:r>
          </a:p>
          <a:p>
            <a:pPr lvl="1">
              <a:lnSpc>
                <a:spcPct val="90000"/>
              </a:lnSpc>
              <a:buFontTx/>
              <a:buNone/>
            </a:pPr>
            <a:r>
              <a:rPr lang="es-ES_tradnl" sz="2400" i="0" smtClean="0"/>
              <a:t/>
            </a:r>
            <a:br>
              <a:rPr lang="es-ES_tradnl" sz="2400" i="0" smtClean="0"/>
            </a:br>
            <a:r>
              <a:rPr lang="es-ES_tradnl" sz="2400" i="0" smtClean="0"/>
              <a:t>… pueden clasificarse de acuerdo a la Secuencia </a:t>
            </a:r>
            <a:br>
              <a:rPr lang="es-ES_tradnl" sz="2400" i="0" smtClean="0"/>
            </a:br>
            <a:r>
              <a:rPr lang="es-ES_tradnl" sz="2400" i="0" smtClean="0"/>
              <a:t>    de Hubble:</a:t>
            </a:r>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q</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56</a:t>
            </a:fld>
            <a:endParaRPr lang="en-US"/>
          </a:p>
        </p:txBody>
      </p:sp>
      <p:pic>
        <p:nvPicPr>
          <p:cNvPr id="1027" name="Picture 3" descr="C:\Users\MM\Documents\Divulgacion\irregular-galaxy.hpg.jpg"/>
          <p:cNvPicPr>
            <a:picLocks noChangeAspect="1" noChangeArrowheads="1"/>
          </p:cNvPicPr>
          <p:nvPr/>
        </p:nvPicPr>
        <p:blipFill>
          <a:blip r:embed="rId2" cstate="print"/>
          <a:srcRect/>
          <a:stretch>
            <a:fillRect/>
          </a:stretch>
        </p:blipFill>
        <p:spPr bwMode="auto">
          <a:xfrm>
            <a:off x="7716349" y="2996952"/>
            <a:ext cx="960107" cy="720080"/>
          </a:xfrm>
          <a:prstGeom prst="rect">
            <a:avLst/>
          </a:prstGeom>
          <a:noFill/>
        </p:spPr>
      </p:pic>
      <p:sp>
        <p:nvSpPr>
          <p:cNvPr id="7" name="6 CuadroTexto"/>
          <p:cNvSpPr txBox="1"/>
          <p:nvPr/>
        </p:nvSpPr>
        <p:spPr>
          <a:xfrm>
            <a:off x="7740352" y="3861048"/>
            <a:ext cx="900118" cy="338554"/>
          </a:xfrm>
          <a:prstGeom prst="rect">
            <a:avLst/>
          </a:prstGeom>
          <a:noFill/>
        </p:spPr>
        <p:txBody>
          <a:bodyPr wrap="none" rtlCol="0">
            <a:spAutoFit/>
          </a:bodyPr>
          <a:lstStyle/>
          <a:p>
            <a:r>
              <a:rPr lang="en-US" sz="1600" smtClean="0">
                <a:solidFill>
                  <a:schemeClr val="bg1"/>
                </a:solidFill>
              </a:rPr>
              <a:t>Irregular</a:t>
            </a:r>
            <a:endParaRPr lang="en-US" sz="1600">
              <a:solidFill>
                <a:schemeClr val="bg1"/>
              </a:solidFill>
            </a:endParaRPr>
          </a:p>
        </p:txBody>
      </p:sp>
      <p:grpSp>
        <p:nvGrpSpPr>
          <p:cNvPr id="19" name="18 Grupo"/>
          <p:cNvGrpSpPr/>
          <p:nvPr/>
        </p:nvGrpSpPr>
        <p:grpSpPr>
          <a:xfrm>
            <a:off x="-36512" y="0"/>
            <a:ext cx="9361040" cy="6885384"/>
            <a:chOff x="1259632" y="0"/>
            <a:chExt cx="9361040" cy="6885384"/>
          </a:xfrm>
        </p:grpSpPr>
        <p:pic>
          <p:nvPicPr>
            <p:cNvPr id="1026" name="Picture 2" descr="C:\Users\MM\Documents\Divulgacion\hubble-galaxies-classification.jpg"/>
            <p:cNvPicPr>
              <a:picLocks noChangeAspect="1" noChangeArrowheads="1"/>
            </p:cNvPicPr>
            <p:nvPr/>
          </p:nvPicPr>
          <p:blipFill>
            <a:blip r:embed="rId3" cstate="print"/>
            <a:srcRect/>
            <a:stretch>
              <a:fillRect/>
            </a:stretch>
          </p:blipFill>
          <p:spPr bwMode="auto">
            <a:xfrm>
              <a:off x="1259632" y="0"/>
              <a:ext cx="9361040" cy="6885384"/>
            </a:xfrm>
            <a:prstGeom prst="rect">
              <a:avLst/>
            </a:prstGeom>
            <a:noFill/>
          </p:spPr>
        </p:pic>
        <p:sp>
          <p:nvSpPr>
            <p:cNvPr id="18" name="17 CuadroTexto"/>
            <p:cNvSpPr txBox="1"/>
            <p:nvPr/>
          </p:nvSpPr>
          <p:spPr>
            <a:xfrm>
              <a:off x="1691680" y="476672"/>
              <a:ext cx="4176464" cy="523220"/>
            </a:xfrm>
            <a:prstGeom prst="rect">
              <a:avLst/>
            </a:prstGeom>
            <a:solidFill>
              <a:schemeClr val="tx1"/>
            </a:solidFill>
          </p:spPr>
          <p:txBody>
            <a:bodyPr wrap="square" rtlCol="0">
              <a:spAutoFit/>
            </a:bodyPr>
            <a:lstStyle/>
            <a:p>
              <a:r>
                <a:rPr lang="en-US" sz="2800" smtClean="0">
                  <a:solidFill>
                    <a:schemeClr val="bg1"/>
                  </a:solidFill>
                </a:rPr>
                <a:t>Secuencia de Hubble </a:t>
              </a:r>
              <a:endParaRPr lang="en-US" sz="2800">
                <a:solidFill>
                  <a:schemeClr val="bg1"/>
                </a:solidFill>
              </a:endParaRPr>
            </a:p>
          </p:txBody>
        </p:sp>
      </p:grpSp>
      <p:grpSp>
        <p:nvGrpSpPr>
          <p:cNvPr id="17" name="16 Grupo"/>
          <p:cNvGrpSpPr/>
          <p:nvPr/>
        </p:nvGrpSpPr>
        <p:grpSpPr>
          <a:xfrm>
            <a:off x="35496" y="1049462"/>
            <a:ext cx="9108504" cy="5043834"/>
            <a:chOff x="35496" y="3068960"/>
            <a:chExt cx="9108504" cy="5043834"/>
          </a:xfrm>
        </p:grpSpPr>
        <p:pic>
          <p:nvPicPr>
            <p:cNvPr id="1035" name="Picture 11" descr="File:Hubble sequence photo.png">
              <a:hlinkClick r:id="rId4"/>
            </p:cNvPr>
            <p:cNvPicPr>
              <a:picLocks noChangeAspect="1" noChangeArrowheads="1"/>
            </p:cNvPicPr>
            <p:nvPr/>
          </p:nvPicPr>
          <p:blipFill>
            <a:blip r:embed="rId5" cstate="print"/>
            <a:srcRect/>
            <a:stretch>
              <a:fillRect/>
            </a:stretch>
          </p:blipFill>
          <p:spPr bwMode="auto">
            <a:xfrm>
              <a:off x="35496" y="3068960"/>
              <a:ext cx="9108504" cy="5043834"/>
            </a:xfrm>
            <a:prstGeom prst="rect">
              <a:avLst/>
            </a:prstGeom>
            <a:noFill/>
          </p:spPr>
        </p:pic>
        <p:pic>
          <p:nvPicPr>
            <p:cNvPr id="15" name="Picture 2" descr="C:\Users\MM\Documents\Divulgacion\hubble-galaxies-classification.jpg"/>
            <p:cNvPicPr>
              <a:picLocks noChangeAspect="1" noChangeArrowheads="1"/>
            </p:cNvPicPr>
            <p:nvPr/>
          </p:nvPicPr>
          <p:blipFill>
            <a:blip r:embed="rId3" cstate="print"/>
            <a:srcRect l="15350" t="32831" r="70475" b="60872"/>
            <a:stretch>
              <a:fillRect/>
            </a:stretch>
          </p:blipFill>
          <p:spPr bwMode="auto">
            <a:xfrm>
              <a:off x="1331640" y="4293096"/>
              <a:ext cx="1326909" cy="433582"/>
            </a:xfrm>
            <a:prstGeom prst="rect">
              <a:avLst/>
            </a:prstGeom>
            <a:noFill/>
          </p:spPr>
        </p:pic>
      </p:grpSp>
      <p:sp>
        <p:nvSpPr>
          <p:cNvPr id="9" name="8 Rectángulo"/>
          <p:cNvSpPr/>
          <p:nvPr/>
        </p:nvSpPr>
        <p:spPr>
          <a:xfrm>
            <a:off x="683568" y="4869160"/>
            <a:ext cx="3600400"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¿cómo son? </a:t>
            </a:r>
            <a:endParaRPr lang="en-US"/>
          </a:p>
        </p:txBody>
      </p:sp>
      <p:sp>
        <p:nvSpPr>
          <p:cNvPr id="3" name="2 Marcador de contenido"/>
          <p:cNvSpPr>
            <a:spLocks noGrp="1"/>
          </p:cNvSpPr>
          <p:nvPr>
            <p:ph idx="1"/>
          </p:nvPr>
        </p:nvSpPr>
        <p:spPr/>
        <p:txBody>
          <a:bodyPr/>
          <a:lstStyle/>
          <a:p>
            <a:r>
              <a:rPr lang="es-ES_tradnl" sz="2400" smtClean="0"/>
              <a:t>En las galaxias elípticas apenas queda gas libre, por lo que no se forman estrellas jóvenes. Su luz proviene de estrellas antiguas, de baja masa, y frías: </a:t>
            </a:r>
            <a:r>
              <a:rPr lang="es-ES_tradnl" sz="2400" i="1" smtClean="0">
                <a:solidFill>
                  <a:srgbClr val="FF0000"/>
                </a:solidFill>
              </a:rPr>
              <a:t>son galaxias anarajandas.</a:t>
            </a:r>
            <a:r>
              <a:rPr lang="es-ES_tradnl" sz="2400" smtClean="0">
                <a:solidFill>
                  <a:srgbClr val="FF0000"/>
                </a:solidFill>
              </a:rPr>
              <a:t> </a:t>
            </a:r>
            <a:r>
              <a:rPr lang="es-ES_tradnl" sz="2400" smtClean="0"/>
              <a:t> </a:t>
            </a:r>
          </a:p>
          <a:p>
            <a:pPr>
              <a:buNone/>
            </a:pPr>
            <a:endParaRPr lang="en-US" smtClean="0"/>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57</a:t>
            </a:fld>
            <a:endParaRPr lang="en-US"/>
          </a:p>
        </p:txBody>
      </p:sp>
      <p:pic>
        <p:nvPicPr>
          <p:cNvPr id="5" name="Picture 7" descr="D:\Divulgacion\CosmoCaixa-2\m87-total.jpg"/>
          <p:cNvPicPr>
            <a:picLocks noChangeAspect="1" noChangeArrowheads="1"/>
          </p:cNvPicPr>
          <p:nvPr/>
        </p:nvPicPr>
        <p:blipFill>
          <a:blip r:embed="rId2" cstate="print"/>
          <a:srcRect t="10489" b="8884"/>
          <a:stretch>
            <a:fillRect/>
          </a:stretch>
        </p:blipFill>
        <p:spPr bwMode="auto">
          <a:xfrm>
            <a:off x="2843808" y="2141984"/>
            <a:ext cx="4716016" cy="47160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¿cómo son? </a:t>
            </a:r>
            <a:endParaRPr lang="en-US"/>
          </a:p>
        </p:txBody>
      </p:sp>
      <p:sp>
        <p:nvSpPr>
          <p:cNvPr id="3" name="2 Marcador de contenido"/>
          <p:cNvSpPr>
            <a:spLocks noGrp="1"/>
          </p:cNvSpPr>
          <p:nvPr>
            <p:ph idx="1"/>
          </p:nvPr>
        </p:nvSpPr>
        <p:spPr/>
        <p:txBody>
          <a:bodyPr/>
          <a:lstStyle/>
          <a:p>
            <a:r>
              <a:rPr lang="es-ES" smtClean="0"/>
              <a:t>Las </a:t>
            </a:r>
            <a:r>
              <a:rPr lang="es-ES_tradnl" sz="2400" smtClean="0"/>
              <a:t>galaxias espirales son muy ricas en gas en sus brazos. </a:t>
            </a:r>
          </a:p>
          <a:p>
            <a:r>
              <a:rPr lang="es-ES_tradnl" sz="2400" smtClean="0"/>
              <a:t>Las ondas de densidad en los brazos espirales generan continuamente nuevas estrellas. </a:t>
            </a:r>
          </a:p>
          <a:p>
            <a:r>
              <a:rPr lang="es-ES_tradnl" sz="2400" smtClean="0"/>
              <a:t>Algunas de ellas son muy masivas, y de muy corta vida (pocos millones de años). </a:t>
            </a:r>
          </a:p>
          <a:p>
            <a:r>
              <a:rPr lang="es-ES_tradnl" sz="2400" smtClean="0"/>
              <a:t>Estas estrellas masivas son muy calientes, </a:t>
            </a:r>
            <a:r>
              <a:rPr lang="es-ES_tradnl" sz="2400" i="1" smtClean="0">
                <a:solidFill>
                  <a:srgbClr val="250B91"/>
                </a:solidFill>
              </a:rPr>
              <a:t>y tienen un color muy azulado. </a:t>
            </a:r>
          </a:p>
          <a:p>
            <a:r>
              <a:rPr lang="es-ES_tradnl" sz="2400" smtClean="0"/>
              <a:t>Al morir, generan grandes cantidades de polvo. </a:t>
            </a:r>
          </a:p>
          <a:p>
            <a:r>
              <a:rPr lang="es-ES_tradnl" sz="2400" smtClean="0"/>
              <a:t>Su bulbo es antiguo, </a:t>
            </a:r>
            <a:r>
              <a:rPr lang="es-ES_tradnl" sz="2400" i="1" smtClean="0">
                <a:solidFill>
                  <a:srgbClr val="FF0000"/>
                </a:solidFill>
              </a:rPr>
              <a:t>y anaranjado</a:t>
            </a:r>
            <a:r>
              <a:rPr lang="es-ES_tradnl" sz="2400" i="1" smtClean="0">
                <a:solidFill>
                  <a:srgbClr val="FFC000"/>
                </a:solidFill>
              </a:rPr>
              <a:t>. </a:t>
            </a:r>
          </a:p>
          <a:p>
            <a:pPr>
              <a:buNone/>
            </a:pPr>
            <a:endParaRPr lang="en-US" smtClean="0"/>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59</a:t>
            </a:fld>
            <a:endParaRPr lang="en-US"/>
          </a:p>
        </p:txBody>
      </p:sp>
      <p:pic>
        <p:nvPicPr>
          <p:cNvPr id="2050" name="Picture 2" descr="C:\Users\MM\Documents\Divulgacion\m101-hst-hr.jpg"/>
          <p:cNvPicPr>
            <a:picLocks noChangeAspect="1" noChangeArrowheads="1"/>
          </p:cNvPicPr>
          <p:nvPr/>
        </p:nvPicPr>
        <p:blipFill>
          <a:blip r:embed="rId2" cstate="print"/>
          <a:srcRect/>
          <a:stretch>
            <a:fillRect/>
          </a:stretch>
        </p:blipFill>
        <p:spPr bwMode="auto">
          <a:xfrm>
            <a:off x="258256" y="44624"/>
            <a:ext cx="8778240" cy="6858000"/>
          </a:xfrm>
          <a:prstGeom prst="rect">
            <a:avLst/>
          </a:prstGeom>
          <a:noFill/>
        </p:spPr>
      </p:pic>
      <p:sp>
        <p:nvSpPr>
          <p:cNvPr id="5" name="4 CuadroTexto"/>
          <p:cNvSpPr txBox="1"/>
          <p:nvPr/>
        </p:nvSpPr>
        <p:spPr>
          <a:xfrm>
            <a:off x="6804248" y="548680"/>
            <a:ext cx="914033" cy="461665"/>
          </a:xfrm>
          <a:prstGeom prst="rect">
            <a:avLst/>
          </a:prstGeom>
          <a:noFill/>
        </p:spPr>
        <p:txBody>
          <a:bodyPr wrap="none" rtlCol="0">
            <a:spAutoFit/>
          </a:bodyPr>
          <a:lstStyle/>
          <a:p>
            <a:r>
              <a:rPr lang="en-US" sz="2400" smtClean="0">
                <a:solidFill>
                  <a:schemeClr val="bg1"/>
                </a:solidFill>
              </a:rPr>
              <a:t>M101</a:t>
            </a:r>
            <a:endParaRPr lang="en-US" sz="240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El tamaño del Universo</a:t>
            </a:r>
            <a:endParaRPr lang="en-US"/>
          </a:p>
        </p:txBody>
      </p:sp>
      <p:sp>
        <p:nvSpPr>
          <p:cNvPr id="3" name="2 Marcador de contenido"/>
          <p:cNvSpPr>
            <a:spLocks noGrp="1"/>
          </p:cNvSpPr>
          <p:nvPr>
            <p:ph idx="1"/>
          </p:nvPr>
        </p:nvSpPr>
        <p:spPr/>
        <p:txBody>
          <a:bodyPr/>
          <a:lstStyle/>
          <a:p>
            <a:endParaRPr lang="es-ES_tradnl" sz="2400" smtClean="0"/>
          </a:p>
          <a:p>
            <a:r>
              <a:rPr lang="es-ES_tradnl" sz="2400" smtClean="0"/>
              <a:t>A la inversa, si podemos medir la velocidad a la que se aleja una galaxia, podemos estimar la distancia a la que se encuentra.  </a:t>
            </a:r>
          </a:p>
          <a:p>
            <a:pPr lvl="1"/>
            <a:endParaRPr lang="es-ES_tradnl" smtClean="0"/>
          </a:p>
          <a:p>
            <a:pPr lvl="1"/>
            <a:r>
              <a:rPr lang="es-ES_tradnl" smtClean="0"/>
              <a:t>Tenemos una vara de medir calibrada que nos permite conocer la distancia a la que se encuentran los objetos cósmicos. </a:t>
            </a:r>
            <a:br>
              <a:rPr lang="es-ES_tradnl" smtClean="0"/>
            </a:br>
            <a:endParaRPr lang="es-ES_tradnl" i="1" smtClean="0"/>
          </a:p>
          <a:p>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6566" name="Picture 1035" descr="Dust Band Around the Nucleus of &amp;nbsp;Black Eye Galaxy&amp;nbsp; M64"/>
          <p:cNvPicPr>
            <a:picLocks noChangeAspect="1" noChangeArrowheads="1"/>
          </p:cNvPicPr>
          <p:nvPr/>
        </p:nvPicPr>
        <p:blipFill>
          <a:blip r:embed="rId3" cstate="print"/>
          <a:srcRect l="6885" t="7201" r="7513" b="14755"/>
          <a:stretch>
            <a:fillRect/>
          </a:stretch>
        </p:blipFill>
        <p:spPr bwMode="auto">
          <a:xfrm rot="5400000">
            <a:off x="1055787" y="-474636"/>
            <a:ext cx="6852913" cy="7812361"/>
          </a:xfrm>
          <a:prstGeom prst="rect">
            <a:avLst/>
          </a:prstGeom>
          <a:noFill/>
          <a:ln w="9525">
            <a:noFill/>
            <a:miter lim="800000"/>
            <a:headEnd/>
            <a:tailEnd/>
          </a:ln>
        </p:spPr>
      </p:pic>
      <p:sp>
        <p:nvSpPr>
          <p:cNvPr id="8" name="7 Marcador de número de diapositiva"/>
          <p:cNvSpPr>
            <a:spLocks noGrp="1"/>
          </p:cNvSpPr>
          <p:nvPr>
            <p:ph type="sldNum" sz="quarter" idx="12"/>
          </p:nvPr>
        </p:nvSpPr>
        <p:spPr/>
        <p:txBody>
          <a:bodyPr/>
          <a:lstStyle/>
          <a:p>
            <a:fld id="{A856451F-7AAC-4C2E-80D4-62935059D472}" type="slidenum">
              <a:rPr lang="en-US" smtClean="0"/>
              <a:pPr/>
              <a:t>60</a:t>
            </a:fld>
            <a:endParaRPr lang="en-US"/>
          </a:p>
        </p:txBody>
      </p:sp>
      <p:sp>
        <p:nvSpPr>
          <p:cNvPr id="9" name="8 CuadroTexto"/>
          <p:cNvSpPr txBox="1"/>
          <p:nvPr/>
        </p:nvSpPr>
        <p:spPr>
          <a:xfrm>
            <a:off x="6804248" y="548680"/>
            <a:ext cx="758541" cy="461665"/>
          </a:xfrm>
          <a:prstGeom prst="rect">
            <a:avLst/>
          </a:prstGeom>
          <a:noFill/>
        </p:spPr>
        <p:txBody>
          <a:bodyPr wrap="none" rtlCol="0">
            <a:spAutoFit/>
          </a:bodyPr>
          <a:lstStyle/>
          <a:p>
            <a:r>
              <a:rPr lang="en-US" sz="2400" smtClean="0">
                <a:solidFill>
                  <a:schemeClr val="bg1"/>
                </a:solidFill>
              </a:rPr>
              <a:t>M64</a:t>
            </a:r>
            <a:endParaRPr lang="en-US" sz="240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¿cómo son?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61</a:t>
            </a:fld>
            <a:endParaRPr lang="en-US"/>
          </a:p>
        </p:txBody>
      </p:sp>
      <p:pic>
        <p:nvPicPr>
          <p:cNvPr id="1026" name="Picture 2" descr="http://members.galev.org/panders/Images/AstroImages/05_Sombrero_M104.jpg"/>
          <p:cNvPicPr>
            <a:picLocks noChangeAspect="1" noChangeArrowheads="1"/>
          </p:cNvPicPr>
          <p:nvPr/>
        </p:nvPicPr>
        <p:blipFill>
          <a:blip r:embed="rId2" cstate="print"/>
          <a:srcRect l="8183" t="14342" r="9081" b="20878"/>
          <a:stretch>
            <a:fillRect/>
          </a:stretch>
        </p:blipFill>
        <p:spPr bwMode="auto">
          <a:xfrm>
            <a:off x="543342" y="1124744"/>
            <a:ext cx="8277130" cy="5184576"/>
          </a:xfrm>
          <a:prstGeom prst="rect">
            <a:avLst/>
          </a:prstGeom>
          <a:noFill/>
        </p:spPr>
      </p:pic>
      <p:pic>
        <p:nvPicPr>
          <p:cNvPr id="7" name="Picture 2" descr="http://members.galev.org/panders/Images/AstroImages/05_Sombrero_M104.jpg"/>
          <p:cNvPicPr>
            <a:picLocks noChangeAspect="1" noChangeArrowheads="1"/>
          </p:cNvPicPr>
          <p:nvPr/>
        </p:nvPicPr>
        <p:blipFill>
          <a:blip r:embed="rId2" cstate="print"/>
          <a:srcRect l="10940" t="25933" r="57390" b="38977"/>
          <a:stretch>
            <a:fillRect/>
          </a:stretch>
        </p:blipFill>
        <p:spPr bwMode="auto">
          <a:xfrm>
            <a:off x="-36512" y="-2765"/>
            <a:ext cx="7740352" cy="68607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¿cómo son? </a:t>
            </a:r>
            <a:endParaRPr lang="en-US"/>
          </a:p>
        </p:txBody>
      </p:sp>
      <p:sp>
        <p:nvSpPr>
          <p:cNvPr id="3" name="2 Marcador de contenido"/>
          <p:cNvSpPr>
            <a:spLocks noGrp="1"/>
          </p:cNvSpPr>
          <p:nvPr>
            <p:ph idx="1"/>
          </p:nvPr>
        </p:nvSpPr>
        <p:spPr/>
        <p:txBody>
          <a:bodyPr/>
          <a:lstStyle/>
          <a:p>
            <a:endParaRPr lang="es-ES" smtClean="0"/>
          </a:p>
          <a:p>
            <a:endParaRPr lang="es-ES" smtClean="0"/>
          </a:p>
          <a:p>
            <a:r>
              <a:rPr lang="es-ES" smtClean="0"/>
              <a:t>Las galaxias irregulares son pequeñas y sin forma definida, ricas en estrellas jóvenes. </a:t>
            </a:r>
            <a:endParaRPr lang="en-US" smtClean="0"/>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A856451F-7AAC-4C2E-80D4-62935059D472}" type="slidenum">
              <a:rPr lang="en-US" smtClean="0"/>
              <a:pPr/>
              <a:t>63</a:t>
            </a:fld>
            <a:endParaRPr lang="en-US"/>
          </a:p>
        </p:txBody>
      </p:sp>
      <p:sp>
        <p:nvSpPr>
          <p:cNvPr id="9" name="8 CuadroTexto"/>
          <p:cNvSpPr txBox="1"/>
          <p:nvPr/>
        </p:nvSpPr>
        <p:spPr>
          <a:xfrm>
            <a:off x="2267744" y="4797152"/>
            <a:ext cx="5027338" cy="461665"/>
          </a:xfrm>
          <a:prstGeom prst="rect">
            <a:avLst/>
          </a:prstGeom>
          <a:noFill/>
        </p:spPr>
        <p:txBody>
          <a:bodyPr wrap="none" rtlCol="0">
            <a:spAutoFit/>
          </a:bodyPr>
          <a:lstStyle/>
          <a:p>
            <a:r>
              <a:rPr lang="en-US" sz="2400" smtClean="0">
                <a:solidFill>
                  <a:schemeClr val="bg1"/>
                </a:solidFill>
                <a:latin typeface="Arial" pitchFamily="34" charset="0"/>
                <a:cs typeface="Arial" pitchFamily="34" charset="0"/>
              </a:rPr>
              <a:t>Nuestra galaxia: la Vía Láctea, SBc</a:t>
            </a:r>
            <a:endParaRPr lang="en-US" sz="2400">
              <a:solidFill>
                <a:schemeClr val="bg1"/>
              </a:solidFill>
              <a:latin typeface="Arial" pitchFamily="34" charset="0"/>
              <a:cs typeface="Arial" pitchFamily="34" charset="0"/>
            </a:endParaRPr>
          </a:p>
        </p:txBody>
      </p:sp>
      <p:grpSp>
        <p:nvGrpSpPr>
          <p:cNvPr id="12" name="11 Grupo"/>
          <p:cNvGrpSpPr/>
          <p:nvPr/>
        </p:nvGrpSpPr>
        <p:grpSpPr>
          <a:xfrm>
            <a:off x="0" y="9128"/>
            <a:ext cx="9144000" cy="4572000"/>
            <a:chOff x="0" y="9128"/>
            <a:chExt cx="9144000" cy="4572000"/>
          </a:xfrm>
        </p:grpSpPr>
        <p:pic>
          <p:nvPicPr>
            <p:cNvPr id="1026" name="Picture 2" descr="http://www.eso.org/public/archives/images/screen/eso0932a.jpg"/>
            <p:cNvPicPr>
              <a:picLocks noChangeAspect="1" noChangeArrowheads="1"/>
            </p:cNvPicPr>
            <p:nvPr/>
          </p:nvPicPr>
          <p:blipFill>
            <a:blip r:embed="rId2" cstate="print"/>
            <a:srcRect/>
            <a:stretch>
              <a:fillRect/>
            </a:stretch>
          </p:blipFill>
          <p:spPr bwMode="auto">
            <a:xfrm>
              <a:off x="0" y="9128"/>
              <a:ext cx="9144000" cy="4572000"/>
            </a:xfrm>
            <a:prstGeom prst="rect">
              <a:avLst/>
            </a:prstGeom>
            <a:noFill/>
          </p:spPr>
        </p:pic>
        <p:cxnSp>
          <p:nvCxnSpPr>
            <p:cNvPr id="11" name="10 Conector recto de flecha"/>
            <p:cNvCxnSpPr/>
            <p:nvPr/>
          </p:nvCxnSpPr>
          <p:spPr>
            <a:xfrm flipH="1" flipV="1">
              <a:off x="6804248" y="3212976"/>
              <a:ext cx="432048" cy="43204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8" name="Picture 2" descr="C:\Users\MM\Documents\Divulgacion\LMC_HaOIII.jpg"/>
          <p:cNvPicPr>
            <a:picLocks noGrp="1" noChangeAspect="1" noChangeArrowheads="1"/>
          </p:cNvPicPr>
          <p:nvPr>
            <p:ph idx="1"/>
          </p:nvPr>
        </p:nvPicPr>
        <p:blipFill>
          <a:blip r:embed="rId3" cstate="print"/>
          <a:srcRect/>
          <a:stretch>
            <a:fillRect/>
          </a:stretch>
        </p:blipFill>
        <p:spPr bwMode="auto">
          <a:xfrm>
            <a:off x="1360182" y="764704"/>
            <a:ext cx="6884226" cy="5400675"/>
          </a:xfrm>
          <a:prstGeom prst="rect">
            <a:avLst/>
          </a:prstGeom>
          <a:noFill/>
        </p:spPr>
      </p:pic>
      <p:sp>
        <p:nvSpPr>
          <p:cNvPr id="10" name="9 CuadroTexto"/>
          <p:cNvSpPr txBox="1"/>
          <p:nvPr/>
        </p:nvSpPr>
        <p:spPr>
          <a:xfrm>
            <a:off x="2440302" y="5517232"/>
            <a:ext cx="4669868" cy="461665"/>
          </a:xfrm>
          <a:prstGeom prst="rect">
            <a:avLst/>
          </a:prstGeom>
          <a:noFill/>
        </p:spPr>
        <p:txBody>
          <a:bodyPr wrap="none" rtlCol="0">
            <a:spAutoFit/>
          </a:bodyPr>
          <a:lstStyle/>
          <a:p>
            <a:r>
              <a:rPr lang="en-US" sz="2400" smtClean="0">
                <a:solidFill>
                  <a:schemeClr val="bg1"/>
                </a:solidFill>
                <a:latin typeface="Arial" pitchFamily="34" charset="0"/>
                <a:cs typeface="Arial" pitchFamily="34" charset="0"/>
              </a:rPr>
              <a:t>La Gran Nube de Magallanes: Irr</a:t>
            </a:r>
            <a:endParaRPr lang="en-US" sz="240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Galaxias: ¿cómo son?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64</a:t>
            </a:fld>
            <a:endParaRPr lang="en-US"/>
          </a:p>
        </p:txBody>
      </p:sp>
      <p:sp>
        <p:nvSpPr>
          <p:cNvPr id="5" name="Text Box 7"/>
          <p:cNvSpPr txBox="1">
            <a:spLocks noGrp="1" noChangeArrowheads="1"/>
          </p:cNvSpPr>
          <p:nvPr>
            <p:ph idx="1"/>
          </p:nvPr>
        </p:nvSpPr>
        <p:spPr bwMode="auto">
          <a:xfrm>
            <a:off x="1403648" y="2924944"/>
            <a:ext cx="6563072" cy="523220"/>
          </a:xfrm>
          <a:prstGeom prst="rect">
            <a:avLst/>
          </a:prstGeom>
          <a:noFill/>
          <a:ln w="9525">
            <a:noFill/>
            <a:miter lim="800000"/>
            <a:headEnd/>
            <a:tailEnd/>
          </a:ln>
        </p:spPr>
        <p:txBody>
          <a:bodyPr wrap="square">
            <a:spAutoFit/>
          </a:bodyPr>
          <a:lstStyle/>
          <a:p>
            <a:pPr eaLnBrk="0" hangingPunct="0">
              <a:buNone/>
            </a:pPr>
            <a:r>
              <a:rPr lang="es-ES" sz="2800">
                <a:solidFill>
                  <a:srgbClr val="000000"/>
                </a:solidFill>
                <a:latin typeface="Arial" charset="0"/>
              </a:rPr>
              <a:t>Centauro  </a:t>
            </a:r>
            <a:r>
              <a:rPr lang="es-ES" sz="2800" smtClean="0">
                <a:solidFill>
                  <a:srgbClr val="000000"/>
                </a:solidFill>
                <a:latin typeface="Arial" charset="0"/>
              </a:rPr>
              <a:t>A: una galaxia enigmática</a:t>
            </a:r>
            <a:endParaRPr lang="es-ES" sz="2800">
              <a:solidFill>
                <a:srgbClr val="000000"/>
              </a:solidFill>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9" name="Picture 5" descr="cen-a"/>
          <p:cNvPicPr>
            <a:picLocks noChangeAspect="1" noChangeArrowheads="1"/>
          </p:cNvPicPr>
          <p:nvPr/>
        </p:nvPicPr>
        <p:blipFill>
          <a:blip r:embed="rId3" cstate="print"/>
          <a:srcRect b="11896"/>
          <a:stretch>
            <a:fillRect/>
          </a:stretch>
        </p:blipFill>
        <p:spPr bwMode="auto">
          <a:xfrm>
            <a:off x="198438" y="1201738"/>
            <a:ext cx="4373562" cy="4314825"/>
          </a:xfrm>
          <a:prstGeom prst="rect">
            <a:avLst/>
          </a:prstGeom>
          <a:noFill/>
          <a:ln w="9525">
            <a:noFill/>
            <a:miter lim="800000"/>
            <a:headEnd/>
            <a:tailEnd/>
          </a:ln>
        </p:spPr>
      </p:pic>
      <p:sp>
        <p:nvSpPr>
          <p:cNvPr id="67591" name="Text Box 6"/>
          <p:cNvSpPr txBox="1">
            <a:spLocks noChangeArrowheads="1"/>
          </p:cNvSpPr>
          <p:nvPr/>
        </p:nvSpPr>
        <p:spPr bwMode="auto">
          <a:xfrm>
            <a:off x="377825" y="1458913"/>
            <a:ext cx="1724025" cy="457200"/>
          </a:xfrm>
          <a:prstGeom prst="rect">
            <a:avLst/>
          </a:prstGeom>
          <a:noFill/>
          <a:ln w="9525">
            <a:noFill/>
            <a:miter lim="800000"/>
            <a:headEnd/>
            <a:tailEnd/>
          </a:ln>
        </p:spPr>
        <p:txBody>
          <a:bodyPr wrap="none" lIns="90000" tIns="46800" rIns="90000" bIns="46800">
            <a:spAutoFit/>
          </a:bodyPr>
          <a:lstStyle/>
          <a:p>
            <a:pPr eaLnBrk="0" hangingPunct="0"/>
            <a:r>
              <a:rPr lang="es-ES">
                <a:solidFill>
                  <a:srgbClr val="FFFFFF"/>
                </a:solidFill>
                <a:latin typeface="Arial" charset="0"/>
              </a:rPr>
              <a:t>Centauro A</a:t>
            </a:r>
          </a:p>
        </p:txBody>
      </p:sp>
      <p:sp>
        <p:nvSpPr>
          <p:cNvPr id="8" name="7 Título"/>
          <p:cNvSpPr>
            <a:spLocks noGrp="1"/>
          </p:cNvSpPr>
          <p:nvPr>
            <p:ph type="title"/>
          </p:nvPr>
        </p:nvSpPr>
        <p:spPr/>
        <p:txBody>
          <a:bodyPr/>
          <a:lstStyle/>
          <a:p>
            <a:r>
              <a:rPr lang="en-US" smtClean="0"/>
              <a:t>Nuestro Universo</a:t>
            </a:r>
            <a:endParaRPr lang="en-US"/>
          </a:p>
        </p:txBody>
      </p:sp>
      <p:pic>
        <p:nvPicPr>
          <p:cNvPr id="421890" name="Picture 2" descr="cena-detail"/>
          <p:cNvPicPr>
            <a:picLocks noChangeAspect="1" noChangeArrowheads="1"/>
          </p:cNvPicPr>
          <p:nvPr/>
        </p:nvPicPr>
        <p:blipFill>
          <a:blip r:embed="rId4" cstate="print"/>
          <a:srcRect b="12222"/>
          <a:stretch>
            <a:fillRect/>
          </a:stretch>
        </p:blipFill>
        <p:spPr bwMode="auto">
          <a:xfrm>
            <a:off x="2170113" y="-27384"/>
            <a:ext cx="7010400" cy="6867525"/>
          </a:xfrm>
          <a:prstGeom prst="rect">
            <a:avLst/>
          </a:prstGeom>
          <a:noFill/>
          <a:ln w="9525">
            <a:noFill/>
            <a:miter lim="800000"/>
            <a:headEnd/>
            <a:tailEnd/>
          </a:ln>
        </p:spPr>
      </p:pic>
      <p:sp>
        <p:nvSpPr>
          <p:cNvPr id="9" name="8 Marcador de número de diapositiva"/>
          <p:cNvSpPr>
            <a:spLocks noGrp="1"/>
          </p:cNvSpPr>
          <p:nvPr>
            <p:ph type="sldNum" sz="quarter" idx="12"/>
          </p:nvPr>
        </p:nvSpPr>
        <p:spPr/>
        <p:txBody>
          <a:bodyPr/>
          <a:lstStyle/>
          <a:p>
            <a:fld id="{A856451F-7AAC-4C2E-80D4-62935059D472}" type="slidenum">
              <a:rPr lang="en-US" smtClean="0"/>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21890"/>
                                        </p:tgtEl>
                                        <p:attrNameLst>
                                          <p:attrName>style.visibility</p:attrName>
                                        </p:attrNameLst>
                                      </p:cBhvr>
                                      <p:to>
                                        <p:strVal val="visible"/>
                                      </p:to>
                                    </p:set>
                                    <p:anim calcmode="lin" valueType="num">
                                      <p:cBhvr>
                                        <p:cTn id="7" dur="500" fill="hold"/>
                                        <p:tgtEl>
                                          <p:spTgt spid="421890"/>
                                        </p:tgtEl>
                                        <p:attrNameLst>
                                          <p:attrName>ppt_w</p:attrName>
                                        </p:attrNameLst>
                                      </p:cBhvr>
                                      <p:tavLst>
                                        <p:tav tm="0">
                                          <p:val>
                                            <p:fltVal val="0"/>
                                          </p:val>
                                        </p:tav>
                                        <p:tav tm="100000">
                                          <p:val>
                                            <p:strVal val="#ppt_w"/>
                                          </p:val>
                                        </p:tav>
                                      </p:tavLst>
                                    </p:anim>
                                    <p:anim calcmode="lin" valueType="num">
                                      <p:cBhvr>
                                        <p:cTn id="8" dur="500" fill="hold"/>
                                        <p:tgtEl>
                                          <p:spTgt spid="4218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5" descr="cena_comp-chandra"/>
          <p:cNvPicPr>
            <a:picLocks noChangeAspect="1" noChangeArrowheads="1"/>
          </p:cNvPicPr>
          <p:nvPr/>
        </p:nvPicPr>
        <p:blipFill>
          <a:blip r:embed="rId3" cstate="print"/>
          <a:srcRect/>
          <a:stretch>
            <a:fillRect/>
          </a:stretch>
        </p:blipFill>
        <p:spPr bwMode="auto">
          <a:xfrm>
            <a:off x="0" y="-86916"/>
            <a:ext cx="9144000" cy="6972300"/>
          </a:xfrm>
          <a:prstGeom prst="rect">
            <a:avLst/>
          </a:prstGeom>
          <a:noFill/>
          <a:ln w="9525">
            <a:noFill/>
            <a:miter lim="800000"/>
            <a:headEnd/>
            <a:tailEnd/>
          </a:ln>
        </p:spPr>
      </p:pic>
      <p:sp>
        <p:nvSpPr>
          <p:cNvPr id="5" name="4 Marcador de número de diapositiva"/>
          <p:cNvSpPr>
            <a:spLocks noGrp="1"/>
          </p:cNvSpPr>
          <p:nvPr>
            <p:ph type="sldNum" sz="quarter" idx="12"/>
          </p:nvPr>
        </p:nvSpPr>
        <p:spPr/>
        <p:txBody>
          <a:bodyPr/>
          <a:lstStyle/>
          <a:p>
            <a:fld id="{A856451F-7AAC-4C2E-80D4-62935059D472}"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0658" name="Picture 8" descr="cena_comp-chandra"/>
          <p:cNvPicPr>
            <a:picLocks noChangeAspect="1" noChangeArrowheads="1"/>
          </p:cNvPicPr>
          <p:nvPr/>
        </p:nvPicPr>
        <p:blipFill>
          <a:blip r:embed="rId3" cstate="print"/>
          <a:srcRect l="14296" t="4855" r="40753" b="4755"/>
          <a:stretch>
            <a:fillRect/>
          </a:stretch>
        </p:blipFill>
        <p:spPr bwMode="auto">
          <a:xfrm rot="2700000">
            <a:off x="-144463" y="1004888"/>
            <a:ext cx="3419475" cy="5245100"/>
          </a:xfrm>
          <a:prstGeom prst="rect">
            <a:avLst/>
          </a:prstGeom>
          <a:noFill/>
          <a:ln w="9525">
            <a:noFill/>
            <a:miter lim="800000"/>
            <a:headEnd/>
            <a:tailEnd/>
          </a:ln>
        </p:spPr>
      </p:pic>
      <p:pic>
        <p:nvPicPr>
          <p:cNvPr id="70659" name="Picture 2" descr="http://apod.nasa.gov/apod/image/1104/cena_csiro_1063.jpg"/>
          <p:cNvPicPr>
            <a:picLocks noChangeAspect="1" noChangeArrowheads="1"/>
          </p:cNvPicPr>
          <p:nvPr/>
        </p:nvPicPr>
        <p:blipFill>
          <a:blip r:embed="rId4" cstate="print"/>
          <a:srcRect t="13252" b="5096"/>
          <a:stretch>
            <a:fillRect/>
          </a:stretch>
        </p:blipFill>
        <p:spPr bwMode="auto">
          <a:xfrm>
            <a:off x="3492500" y="-27384"/>
            <a:ext cx="5651500" cy="6961188"/>
          </a:xfrm>
          <a:prstGeom prst="rect">
            <a:avLst/>
          </a:prstGeom>
          <a:noFill/>
          <a:ln w="9525">
            <a:noFill/>
            <a:miter lim="800000"/>
            <a:headEnd/>
            <a:tailEnd/>
          </a:ln>
        </p:spPr>
      </p:pic>
      <p:sp>
        <p:nvSpPr>
          <p:cNvPr id="4" name="3 Marcador de número de diapositiva"/>
          <p:cNvSpPr>
            <a:spLocks noGrp="1"/>
          </p:cNvSpPr>
          <p:nvPr>
            <p:ph type="sldNum" sz="quarter" idx="12"/>
          </p:nvPr>
        </p:nvSpPr>
        <p:spPr/>
        <p:txBody>
          <a:bodyPr/>
          <a:lstStyle/>
          <a:p>
            <a:fld id="{A856451F-7AAC-4C2E-80D4-62935059D472}"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A856451F-7AAC-4C2E-80D4-62935059D472}" type="slidenum">
              <a:rPr lang="en-US" smtClean="0"/>
              <a:pPr/>
              <a:t>68</a:t>
            </a:fld>
            <a:endParaRPr lang="en-US"/>
          </a:p>
        </p:txBody>
      </p:sp>
      <p:pic>
        <p:nvPicPr>
          <p:cNvPr id="1026" name="Picture 2" descr="C:\Users\MM\Documents\Divulgacion\M81_M82_schedler_c80.jpg"/>
          <p:cNvPicPr>
            <a:picLocks noChangeAspect="1" noChangeArrowheads="1"/>
          </p:cNvPicPr>
          <p:nvPr/>
        </p:nvPicPr>
        <p:blipFill>
          <a:blip r:embed="rId2" cstate="print"/>
          <a:srcRect l="6688" r="6688" b="2936"/>
          <a:stretch>
            <a:fillRect/>
          </a:stretch>
        </p:blipFill>
        <p:spPr bwMode="auto">
          <a:xfrm>
            <a:off x="0" y="-1"/>
            <a:ext cx="9180512" cy="6858001"/>
          </a:xfrm>
          <a:prstGeom prst="rect">
            <a:avLst/>
          </a:prstGeom>
          <a:noFill/>
        </p:spPr>
      </p:pic>
      <p:sp>
        <p:nvSpPr>
          <p:cNvPr id="6" name="Text Box 3075"/>
          <p:cNvSpPr txBox="1">
            <a:spLocks noChangeArrowheads="1"/>
          </p:cNvSpPr>
          <p:nvPr/>
        </p:nvSpPr>
        <p:spPr bwMode="auto">
          <a:xfrm>
            <a:off x="3563888" y="1268760"/>
            <a:ext cx="2376264" cy="646331"/>
          </a:xfrm>
          <a:prstGeom prst="rect">
            <a:avLst/>
          </a:prstGeom>
          <a:noFill/>
          <a:ln w="9525">
            <a:noFill/>
            <a:miter lim="800000"/>
            <a:headEnd/>
            <a:tailEnd/>
          </a:ln>
        </p:spPr>
        <p:txBody>
          <a:bodyPr wrap="square">
            <a:spAutoFit/>
          </a:bodyPr>
          <a:lstStyle/>
          <a:p>
            <a:pPr>
              <a:spcBef>
                <a:spcPct val="50000"/>
              </a:spcBef>
            </a:pPr>
            <a:r>
              <a:rPr lang="es-ES_tradnl" sz="3600" b="1">
                <a:solidFill>
                  <a:schemeClr val="bg1"/>
                </a:solidFill>
              </a:rPr>
              <a:t>DESCANSO</a:t>
            </a:r>
            <a:endParaRPr lang="es-ES_tradnl">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El tamaño del Universo</a:t>
            </a:r>
            <a:endParaRPr lang="en-US"/>
          </a:p>
        </p:txBody>
      </p:sp>
      <p:sp>
        <p:nvSpPr>
          <p:cNvPr id="3" name="2 Marcador de contenido"/>
          <p:cNvSpPr>
            <a:spLocks noGrp="1"/>
          </p:cNvSpPr>
          <p:nvPr>
            <p:ph idx="1"/>
          </p:nvPr>
        </p:nvSpPr>
        <p:spPr/>
        <p:txBody>
          <a:bodyPr/>
          <a:lstStyle/>
          <a:p>
            <a:endParaRPr lang="en-US" smtClean="0"/>
          </a:p>
          <a:p>
            <a:r>
              <a:rPr lang="en-US" smtClean="0"/>
              <a:t>Al tener la luz una velocidad finita (~300.000 km/s) tenemos que tener en cuenta tanto la escala espacial como la temporal para estudiar el Universo observable: </a:t>
            </a:r>
          </a:p>
          <a:p>
            <a:endParaRPr lang="en-US" smtClean="0"/>
          </a:p>
          <a:p>
            <a:pPr lvl="1"/>
            <a:r>
              <a:rPr lang="en-US" smtClean="0"/>
              <a:t>Cuanto más alejada de nosotros se encuentra una galaxia, estamos observando las propiedades de un Universo más joven</a:t>
            </a:r>
          </a:p>
          <a:p>
            <a:pPr lvl="1">
              <a:buNone/>
            </a:pPr>
            <a:r>
              <a:rPr lang="en-US" smtClean="0"/>
              <a:t> </a:t>
            </a:r>
          </a:p>
          <a:p>
            <a:pPr lvl="1"/>
            <a:r>
              <a:rPr lang="en-US" sz="2400" b="1" smtClean="0"/>
              <a:t>Los astrónomos podemos realizar una tomografía espacio-temporal del Universo!</a:t>
            </a:r>
            <a:endParaRPr lang="en-US" sz="2400" b="1"/>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55650" y="2997200"/>
            <a:ext cx="7772400" cy="762000"/>
          </a:xfrm>
        </p:spPr>
        <p:txBody>
          <a:bodyPr/>
          <a:lstStyle/>
          <a:p>
            <a:r>
              <a:rPr lang="es-ES_tradnl" sz="3200" smtClean="0"/>
              <a:t>Origen y evolución del Universo</a:t>
            </a:r>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Evolución del Universo </a:t>
            </a:r>
            <a:endParaRPr lang="en-US"/>
          </a:p>
        </p:txBody>
      </p:sp>
      <p:sp>
        <p:nvSpPr>
          <p:cNvPr id="4" name="3 Marcador de número de diapositiva"/>
          <p:cNvSpPr>
            <a:spLocks noGrp="1"/>
          </p:cNvSpPr>
          <p:nvPr>
            <p:ph type="sldNum" sz="quarter" idx="12"/>
          </p:nvPr>
        </p:nvSpPr>
        <p:spPr/>
        <p:txBody>
          <a:bodyPr/>
          <a:lstStyle/>
          <a:p>
            <a:fld id="{A856451F-7AAC-4C2E-80D4-62935059D472}" type="slidenum">
              <a:rPr lang="en-US" smtClean="0"/>
              <a:pPr/>
              <a:t>9</a:t>
            </a:fld>
            <a:endParaRPr lang="en-US"/>
          </a:p>
        </p:txBody>
      </p:sp>
      <p:pic>
        <p:nvPicPr>
          <p:cNvPr id="10" name="Picture 6" descr="Timeline"/>
          <p:cNvPicPr>
            <a:picLocks noChangeAspect="1" noChangeArrowheads="1"/>
          </p:cNvPicPr>
          <p:nvPr/>
        </p:nvPicPr>
        <p:blipFill>
          <a:blip r:embed="rId2" cstate="print"/>
          <a:srcRect/>
          <a:stretch>
            <a:fillRect/>
          </a:stretch>
        </p:blipFill>
        <p:spPr bwMode="auto">
          <a:xfrm>
            <a:off x="0" y="1914525"/>
            <a:ext cx="9144000" cy="2235200"/>
          </a:xfrm>
          <a:prstGeom prst="rect">
            <a:avLst/>
          </a:prstGeom>
          <a:noFill/>
          <a:ln w="9525">
            <a:noFill/>
            <a:miter lim="800000"/>
            <a:headEnd/>
            <a:tailEnd/>
          </a:ln>
        </p:spPr>
      </p:pic>
      <p:sp>
        <p:nvSpPr>
          <p:cNvPr id="11" name="Line 7"/>
          <p:cNvSpPr>
            <a:spLocks noChangeShapeType="1"/>
          </p:cNvSpPr>
          <p:nvPr/>
        </p:nvSpPr>
        <p:spPr bwMode="auto">
          <a:xfrm flipV="1">
            <a:off x="144338" y="4581525"/>
            <a:ext cx="8820150" cy="71438"/>
          </a:xfrm>
          <a:prstGeom prst="line">
            <a:avLst/>
          </a:prstGeom>
          <a:noFill/>
          <a:ln w="25400">
            <a:solidFill>
              <a:srgbClr val="3333CC">
                <a:lumMod val="75000"/>
              </a:srgbClr>
            </a:solidFill>
            <a:round/>
            <a:headEnd/>
            <a:tailEnd type="stealth" w="lg" len="lg"/>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11 CuadroTexto"/>
          <p:cNvSpPr txBox="1"/>
          <p:nvPr/>
        </p:nvSpPr>
        <p:spPr>
          <a:xfrm>
            <a:off x="3851275" y="4652963"/>
            <a:ext cx="1109663" cy="4619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ysClr val="windowText" lastClr="000000"/>
                </a:solidFill>
                <a:effectLst/>
                <a:uLnTx/>
                <a:uFillTx/>
                <a:latin typeface="Arial"/>
              </a:rPr>
              <a:t>tiempo</a:t>
            </a:r>
          </a:p>
        </p:txBody>
      </p:sp>
      <p:sp>
        <p:nvSpPr>
          <p:cNvPr id="13" name="12 CuadroTexto"/>
          <p:cNvSpPr txBox="1"/>
          <p:nvPr/>
        </p:nvSpPr>
        <p:spPr>
          <a:xfrm>
            <a:off x="7299325" y="4652963"/>
            <a:ext cx="1809750" cy="4000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a:ln>
                  <a:noFill/>
                </a:ln>
                <a:solidFill>
                  <a:sysClr val="windowText" lastClr="000000"/>
                </a:solidFill>
                <a:effectLst/>
                <a:uLnTx/>
                <a:uFillTx/>
                <a:latin typeface="Arial"/>
              </a:rPr>
              <a:t>13.700 Maños</a:t>
            </a:r>
          </a:p>
        </p:txBody>
      </p:sp>
      <p:sp>
        <p:nvSpPr>
          <p:cNvPr id="14" name="13 CuadroTexto"/>
          <p:cNvSpPr txBox="1"/>
          <p:nvPr/>
        </p:nvSpPr>
        <p:spPr>
          <a:xfrm>
            <a:off x="0" y="4724400"/>
            <a:ext cx="1166813" cy="401638"/>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a:ln>
                  <a:noFill/>
                </a:ln>
                <a:solidFill>
                  <a:sysClr val="windowText" lastClr="000000"/>
                </a:solidFill>
                <a:effectLst/>
                <a:uLnTx/>
                <a:uFillTx/>
                <a:latin typeface="Arial"/>
              </a:rPr>
              <a:t>0 Maños</a:t>
            </a:r>
          </a:p>
        </p:txBody>
      </p:sp>
      <p:sp>
        <p:nvSpPr>
          <p:cNvPr id="9" name="8 CuadroTexto"/>
          <p:cNvSpPr txBox="1"/>
          <p:nvPr/>
        </p:nvSpPr>
        <p:spPr>
          <a:xfrm>
            <a:off x="2411760" y="1928445"/>
            <a:ext cx="4464496" cy="492443"/>
          </a:xfrm>
          <a:prstGeom prst="rect">
            <a:avLst/>
          </a:prstGeom>
          <a:solidFill>
            <a:schemeClr val="bg1"/>
          </a:solidFill>
        </p:spPr>
        <p:txBody>
          <a:bodyPr wrap="square" rtlCol="0">
            <a:spAutoFit/>
          </a:bodyPr>
          <a:lstStyle/>
          <a:p>
            <a:r>
              <a:rPr lang="en-US" sz="2600" b="1" smtClean="0">
                <a:latin typeface="Arial" pitchFamily="34" charset="0"/>
                <a:cs typeface="Arial" pitchFamily="34" charset="0"/>
              </a:rPr>
              <a:t>Tiempo desde el Big Bang </a:t>
            </a:r>
            <a:endParaRPr lang="en-US" sz="26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TotalTime>
  <Words>1706</Words>
  <Application>Microsoft Office PowerPoint</Application>
  <PresentationFormat>Presentación en pantalla (4:3)</PresentationFormat>
  <Paragraphs>316</Paragraphs>
  <Slides>68</Slides>
  <Notes>16</Notes>
  <HiddenSlides>0</HiddenSlides>
  <MMClips>2</MMClips>
  <ScaleCrop>false</ScaleCrop>
  <HeadingPairs>
    <vt:vector size="4" baseType="variant">
      <vt:variant>
        <vt:lpstr>Tema</vt:lpstr>
      </vt:variant>
      <vt:variant>
        <vt:i4>1</vt:i4>
      </vt:variant>
      <vt:variant>
        <vt:lpstr>Títulos de diapositiva</vt:lpstr>
      </vt:variant>
      <vt:variant>
        <vt:i4>68</vt:i4>
      </vt:variant>
    </vt:vector>
  </HeadingPairs>
  <TitlesOfParts>
    <vt:vector size="69" baseType="lpstr">
      <vt:lpstr>Tema de Office</vt:lpstr>
      <vt:lpstr>Galaxias y Cosmología </vt:lpstr>
      <vt:lpstr>Galaxias y Cosmología</vt:lpstr>
      <vt:lpstr>Nuestra visión global del Universo</vt:lpstr>
      <vt:lpstr>La edad del Universo</vt:lpstr>
      <vt:lpstr>La edad del Universo</vt:lpstr>
      <vt:lpstr>El tamaño del Universo</vt:lpstr>
      <vt:lpstr>El tamaño del Universo</vt:lpstr>
      <vt:lpstr>Origen y evolución del Universo</vt:lpstr>
      <vt:lpstr>Evolución del Universo </vt:lpstr>
      <vt:lpstr>Evolución del Universo </vt:lpstr>
      <vt:lpstr>Evolución del Universo </vt:lpstr>
      <vt:lpstr>Evolución del Universo </vt:lpstr>
      <vt:lpstr>Evolución del Universo </vt:lpstr>
      <vt:lpstr>Evolución del Universo </vt:lpstr>
      <vt:lpstr>Evolución del Universo </vt:lpstr>
      <vt:lpstr>Evolución del Universo </vt:lpstr>
      <vt:lpstr>Los límites del Universo</vt:lpstr>
      <vt:lpstr>Los límites del Universo</vt:lpstr>
      <vt:lpstr>Los límites del Universo</vt:lpstr>
      <vt:lpstr>Los límites del Universo</vt:lpstr>
      <vt:lpstr>El Universo observable</vt:lpstr>
      <vt:lpstr>El Universo observable</vt:lpstr>
      <vt:lpstr>El Universo observable</vt:lpstr>
      <vt:lpstr>Diapositiva 24</vt:lpstr>
      <vt:lpstr>Diapositiva 25</vt:lpstr>
      <vt:lpstr>Diapositiva 26</vt:lpstr>
      <vt:lpstr>Diapositiva 27</vt:lpstr>
      <vt:lpstr>Los límites del Universo</vt:lpstr>
      <vt:lpstr>Los límites del Universo</vt:lpstr>
      <vt:lpstr>Los límites del Universo</vt:lpstr>
      <vt:lpstr>Los límites del Universo</vt:lpstr>
      <vt:lpstr>Los límites del Universo</vt:lpstr>
      <vt:lpstr>Los límites del Universo</vt:lpstr>
      <vt:lpstr>Los límites del Universo</vt:lpstr>
      <vt:lpstr>q</vt:lpstr>
      <vt:lpstr>Los límites del Universo</vt:lpstr>
      <vt:lpstr>¿Cómo es nuestro Universo?</vt:lpstr>
      <vt:lpstr>Nuestro Universo </vt:lpstr>
      <vt:lpstr>Diapositiva 39</vt:lpstr>
      <vt:lpstr>Diapositiva 40</vt:lpstr>
      <vt:lpstr>Nuestro Universo </vt:lpstr>
      <vt:lpstr>Acerquémonos un poco más</vt:lpstr>
      <vt:lpstr>Galaxias</vt:lpstr>
      <vt:lpstr>Galaxias: polvo</vt:lpstr>
      <vt:lpstr>Galaxias: polvo</vt:lpstr>
      <vt:lpstr>Diapositiva 46</vt:lpstr>
      <vt:lpstr>Diapositiva 47</vt:lpstr>
      <vt:lpstr>Diapositiva 48</vt:lpstr>
      <vt:lpstr>Diapositiva 49</vt:lpstr>
      <vt:lpstr>Galaxias: agujeros negros</vt:lpstr>
      <vt:lpstr>Diapositiva 51</vt:lpstr>
      <vt:lpstr>Galaxias: agujeros negros</vt:lpstr>
      <vt:lpstr>Galaxias: agujeros negros</vt:lpstr>
      <vt:lpstr>Galaxias: agujeros negros</vt:lpstr>
      <vt:lpstr>Galaxias: ¿cómo son? </vt:lpstr>
      <vt:lpstr>q</vt:lpstr>
      <vt:lpstr>Galaxias: ¿cómo son? </vt:lpstr>
      <vt:lpstr>Galaxias: ¿cómo son? </vt:lpstr>
      <vt:lpstr>Diapositiva 59</vt:lpstr>
      <vt:lpstr>Diapositiva 60</vt:lpstr>
      <vt:lpstr>Galaxias: ¿cómo son? </vt:lpstr>
      <vt:lpstr>Galaxias: ¿cómo son? </vt:lpstr>
      <vt:lpstr>Diapositiva 63</vt:lpstr>
      <vt:lpstr>Galaxias: ¿cómo son? </vt:lpstr>
      <vt:lpstr>Nuestro Universo</vt:lpstr>
      <vt:lpstr>Diapositiva 66</vt:lpstr>
      <vt:lpstr>Diapositiva 67</vt:lpstr>
      <vt:lpstr>Diapositiva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sdad</dc:title>
  <dc:creator>MM</dc:creator>
  <cp:lastModifiedBy>MM</cp:lastModifiedBy>
  <cp:revision>126</cp:revision>
  <dcterms:created xsi:type="dcterms:W3CDTF">2012-06-18T15:04:14Z</dcterms:created>
  <dcterms:modified xsi:type="dcterms:W3CDTF">2012-07-02T13:42:54Z</dcterms:modified>
</cp:coreProperties>
</file>