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69" r:id="rId2"/>
    <p:sldId id="364" r:id="rId3"/>
    <p:sldId id="294" r:id="rId4"/>
    <p:sldId id="295" r:id="rId5"/>
    <p:sldId id="367" r:id="rId6"/>
    <p:sldId id="361" r:id="rId7"/>
    <p:sldId id="303" r:id="rId8"/>
    <p:sldId id="304" r:id="rId9"/>
    <p:sldId id="366" r:id="rId10"/>
    <p:sldId id="305" r:id="rId11"/>
    <p:sldId id="306" r:id="rId12"/>
    <p:sldId id="358" r:id="rId13"/>
    <p:sldId id="360" r:id="rId14"/>
    <p:sldId id="359" r:id="rId15"/>
    <p:sldId id="377" r:id="rId16"/>
    <p:sldId id="371" r:id="rId17"/>
    <p:sldId id="379" r:id="rId18"/>
    <p:sldId id="424" r:id="rId19"/>
    <p:sldId id="370" r:id="rId20"/>
    <p:sldId id="376" r:id="rId21"/>
    <p:sldId id="378" r:id="rId22"/>
    <p:sldId id="386" r:id="rId23"/>
    <p:sldId id="380" r:id="rId24"/>
    <p:sldId id="326" r:id="rId25"/>
    <p:sldId id="311" r:id="rId26"/>
    <p:sldId id="312" r:id="rId27"/>
    <p:sldId id="384" r:id="rId28"/>
    <p:sldId id="325" r:id="rId29"/>
    <p:sldId id="314" r:id="rId30"/>
    <p:sldId id="315" r:id="rId31"/>
    <p:sldId id="316" r:id="rId32"/>
    <p:sldId id="453" r:id="rId33"/>
    <p:sldId id="381" r:id="rId34"/>
    <p:sldId id="454" r:id="rId35"/>
    <p:sldId id="455" r:id="rId36"/>
    <p:sldId id="449" r:id="rId37"/>
    <p:sldId id="456" r:id="rId38"/>
    <p:sldId id="457" r:id="rId39"/>
    <p:sldId id="412" r:id="rId40"/>
  </p:sldIdLst>
  <p:sldSz cx="9144000" cy="6858000" type="screen4x3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591D"/>
    <a:srgbClr val="250B91"/>
    <a:srgbClr val="123612"/>
    <a:srgbClr val="49C349"/>
    <a:srgbClr val="3510D2"/>
    <a:srgbClr val="D60093"/>
    <a:srgbClr val="DEFDFE"/>
    <a:srgbClr val="6DFA26"/>
    <a:srgbClr val="3E1F7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96873-8E71-411D-A67B-F0E34C391DF6}" type="datetimeFigureOut">
              <a:rPr lang="en-US" smtClean="0"/>
              <a:pPr/>
              <a:t>7/2/2012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4F920-A5EE-485C-AD9A-FF602224836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23B4F98-F9C5-4B2C-AC9B-405EB934E5AC}" type="datetimeFigureOut">
              <a:rPr lang="en-US" smtClean="0"/>
              <a:pPr/>
              <a:t>7/2/2012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451BE2C-B22F-4DBE-8F9C-5FE2702AA9E5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C4A7AE-AA45-4CF9-BDEE-67994D6E4E51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C4A7AE-AA45-4CF9-BDEE-67994D6E4E51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C4A7AE-AA45-4CF9-BDEE-67994D6E4E51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C4A7AE-AA45-4CF9-BDEE-67994D6E4E51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251E41-D3E3-4496-B8E6-94439B3B107C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251E41-D3E3-4496-B8E6-94439B3B107C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251E41-D3E3-4496-B8E6-94439B3B107C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251E41-D3E3-4496-B8E6-94439B3B107C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C4A7AE-AA45-4CF9-BDEE-67994D6E4E51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07A7BF-7A11-4AAE-9726-19EF49A8B526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CF4D28-5C91-439B-859B-4EC308034CA5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2F18C4-8121-4BAF-A8CA-95BCB45E4DFB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8E45E3-98E4-4C6C-B35B-24F48D16ADCA}" type="slidenum">
              <a:rPr lang="es-ES_tradnl" smtClean="0"/>
              <a:pPr>
                <a:defRPr/>
              </a:pPr>
              <a:t>29</a:t>
            </a:fld>
            <a:endParaRPr lang="es-ES_tradnl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C1793A-ACBE-4FC4-A06F-D751E0C50CC1}" type="slidenum">
              <a:rPr lang="es-ES_tradnl" smtClean="0"/>
              <a:pPr>
                <a:defRPr/>
              </a:pPr>
              <a:t>30</a:t>
            </a:fld>
            <a:endParaRPr lang="es-ES_tradnl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609786-4416-4004-AFF9-F1FDC1DADA6B}" type="slidenum">
              <a:rPr lang="es-ES_tradnl" smtClean="0"/>
              <a:pPr>
                <a:defRPr/>
              </a:pPr>
              <a:t>31</a:t>
            </a:fld>
            <a:endParaRPr lang="es-ES_tradnl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609786-4416-4004-AFF9-F1FDC1DADA6B}" type="slidenum">
              <a:rPr lang="es-ES_tradnl" smtClean="0"/>
              <a:pPr>
                <a:defRPr/>
              </a:pPr>
              <a:t>32</a:t>
            </a:fld>
            <a:endParaRPr lang="es-ES_tradnl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609786-4416-4004-AFF9-F1FDC1DADA6B}" type="slidenum">
              <a:rPr lang="es-ES_tradnl" smtClean="0"/>
              <a:pPr>
                <a:defRPr/>
              </a:pPr>
              <a:t>33</a:t>
            </a:fld>
            <a:endParaRPr lang="es-ES_tradnl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E1F8BA-6A16-4487-BCD7-93645198BD83}" type="slidenum">
              <a:rPr lang="es-ES_tradnl" smtClean="0"/>
              <a:pPr>
                <a:defRPr/>
              </a:pPr>
              <a:t>38</a:t>
            </a:fld>
            <a:endParaRPr lang="es-ES_tradnl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1BBCD-D1E9-4B71-AC46-8D40585C603B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7D523E-D14F-4E45-B19E-BDFEE8C2DEB8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BD09FA-C34C-4C9D-B315-37AD7A5A9D45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6D1DDD-D772-4F23-AF99-4C8848319A7D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C4A7AE-AA45-4CF9-BDEE-67994D6E4E51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F60003-AA93-4CE4-91AB-317B7F335D43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C4A7AE-AA45-4CF9-BDEE-67994D6E4E51}" type="slidenum">
              <a:rPr lang="es-ES_tradnl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J. Miguel Mas Hesse            Máster Astrofísica UCM/UAM       2011-2012</a:t>
            </a: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J. Miguel Mas Hesse            Máster Astrofísica UCM/UAM       2011-2012</a:t>
            </a: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J. Miguel Mas Hesse            Máster Astrofísica UCM/UAM       2011-2012</a:t>
            </a: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9712" y="116632"/>
            <a:ext cx="6707088" cy="634082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00600"/>
          </a:xfrm>
        </p:spPr>
        <p:txBody>
          <a:bodyPr/>
          <a:lstStyle>
            <a:lvl1pPr>
              <a:defRPr sz="22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J. Miguel Mas Hesse            Máster Astrofísica UCM/UAM       2011-2012</a:t>
            </a: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00392" y="6356350"/>
            <a:ext cx="586408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856451F-7AAC-4C2E-80D4-62935059D472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Line 17"/>
          <p:cNvSpPr>
            <a:spLocks noChangeShapeType="1"/>
          </p:cNvSpPr>
          <p:nvPr userDrawn="1"/>
        </p:nvSpPr>
        <p:spPr bwMode="auto">
          <a:xfrm>
            <a:off x="467544" y="908720"/>
            <a:ext cx="8207375" cy="0"/>
          </a:xfrm>
          <a:prstGeom prst="line">
            <a:avLst/>
          </a:prstGeom>
          <a:noFill/>
          <a:ln w="38100">
            <a:solidFill>
              <a:srgbClr val="250B9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Picture 14" descr="logo_gotzon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8175" cy="84931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J. Miguel Mas Hesse            Máster Astrofísica UCM/UAM       2011-2012</a:t>
            </a: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J. Miguel Mas Hesse            Máster Astrofísica UCM/UAM       2011-2012</a:t>
            </a: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J. Miguel Mas Hesse            Máster Astrofísica UCM/UAM       2011-2012</a:t>
            </a:r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J. Miguel Mas Hesse            Máster Astrofísica UCM/UAM       2011-2012</a:t>
            </a: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J. Miguel Mas Hesse            Máster Astrofísica UCM/UAM       2011-2012</a:t>
            </a: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J. Miguel Mas Hesse            Máster Astrofísica UCM/UAM       2011-2012</a:t>
            </a: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J. Miguel Mas Hesse            Máster Astrofísica UCM/UAM       2011-2012</a:t>
            </a: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44408" y="6356350"/>
            <a:ext cx="442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6451F-7AAC-4C2E-80D4-62935059D47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250B9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i="1" kern="1200">
          <a:solidFill>
            <a:srgbClr val="250B9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M\Documents\Divulgacion\andromeda-M31vsMW_nasa-simulation.wmv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M\Documents\Divulgacion\andromeda-M31vsMW_nasa-earth-view.wmv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M\Documents\Divulgacion\CosmoCaixa\laeff\gravitational-lens-video-baltimore.mpg" TargetMode="Externa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M\Documents\Divulgacion\CosmoCaixa\laeff\gravitational-lens-video-2.m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heritage.stsci.edu/2002/21/index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M\Documents\Divulgacion\dark-matter-1e0657_bullet.mpg" TargetMode="Externa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a.int/SPECIALS/Planck/index.html" TargetMode="External"/><Relationship Id="rId2" Type="http://schemas.openxmlformats.org/officeDocument/2006/relationships/hyperlink" Target="http://universe-review.ca/F02-cosmicbg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hyperlink" Target="http://science.nasa.gov/astrophysics/" TargetMode="External"/><Relationship Id="rId4" Type="http://schemas.openxmlformats.org/officeDocument/2006/relationships/hyperlink" Target="http://map.gsfc.nasa.gov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heritage.stsci.edu/2002/21/index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259632" y="2780928"/>
            <a:ext cx="646843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" sz="2400" smtClean="0">
                <a:latin typeface="Arial" pitchFamily="34" charset="0"/>
                <a:cs typeface="Arial" pitchFamily="34" charset="0"/>
              </a:rPr>
              <a:t>A lo largo de su evolución, las galaxias </a:t>
            </a:r>
            <a:br>
              <a:rPr lang="es-ES" sz="2400" smtClean="0">
                <a:latin typeface="Arial" pitchFamily="34" charset="0"/>
                <a:cs typeface="Arial" pitchFamily="34" charset="0"/>
              </a:rPr>
            </a:br>
            <a:r>
              <a:rPr lang="es-ES" sz="2400" smtClean="0">
                <a:latin typeface="Arial" pitchFamily="34" charset="0"/>
                <a:cs typeface="Arial" pitchFamily="34" charset="0"/>
              </a:rPr>
              <a:t>interactúan y chocan, dando lugar a violentos </a:t>
            </a:r>
            <a:br>
              <a:rPr lang="es-ES" sz="2400" smtClean="0">
                <a:latin typeface="Arial" pitchFamily="34" charset="0"/>
                <a:cs typeface="Arial" pitchFamily="34" charset="0"/>
              </a:rPr>
            </a:br>
            <a:r>
              <a:rPr lang="es-ES" sz="2400" smtClean="0">
                <a:latin typeface="Arial" pitchFamily="34" charset="0"/>
                <a:cs typeface="Arial" pitchFamily="34" charset="0"/>
              </a:rPr>
              <a:t>cataclísmicos cósmicos.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475656" y="2708920"/>
            <a:ext cx="638412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latin typeface="Arial" pitchFamily="34" charset="0"/>
                <a:cs typeface="Arial" pitchFamily="34" charset="0"/>
              </a:rPr>
              <a:t>Dentro de 4.000 millones de años, nuestra </a:t>
            </a:r>
            <a:br>
              <a:rPr lang="en-US" sz="2400">
                <a:latin typeface="Arial" pitchFamily="34" charset="0"/>
                <a:cs typeface="Arial" pitchFamily="34" charset="0"/>
              </a:rPr>
            </a:br>
            <a:r>
              <a:rPr lang="en-US" sz="2400">
                <a:latin typeface="Arial" pitchFamily="34" charset="0"/>
                <a:cs typeface="Arial" pitchFamily="34" charset="0"/>
              </a:rPr>
              <a:t>galaxia colisionará con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Andromeda, y ambas </a:t>
            </a:r>
            <a:br>
              <a:rPr lang="en-US" sz="2400" smtClean="0">
                <a:latin typeface="Arial" pitchFamily="34" charset="0"/>
                <a:cs typeface="Arial" pitchFamily="34" charset="0"/>
              </a:rPr>
            </a:br>
            <a:r>
              <a:rPr lang="en-US" sz="2400" smtClean="0">
                <a:latin typeface="Arial" pitchFamily="34" charset="0"/>
                <a:cs typeface="Arial" pitchFamily="34" charset="0"/>
              </a:rPr>
              <a:t>se fusionarán. 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2" descr="C:\Users\MM\Documents\Divulgacion\androme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6756"/>
            <a:ext cx="9144000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395536" y="6165304"/>
            <a:ext cx="4088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M31: Galaxia de Andromeda</a:t>
            </a:r>
            <a:endParaRPr lang="en-US" sz="2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andromeda-M31vsMW_nasa-simulation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897373"/>
            <a:ext cx="9109181" cy="5123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andromeda-M31vsMW_nasa-earth-view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908720"/>
            <a:ext cx="9144000" cy="5143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52578" name="Picture 2" descr="C:\Users\MM\Documents\Divulgacion\andromeda-M31vsMW_nasa-fate-su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7257"/>
            <a:ext cx="9144000" cy="6358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9552" y="1772816"/>
            <a:ext cx="7920880" cy="2592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_tradnl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 fragmentarse las nubes primordiales, las galaxias quedaron agrupadas en forma de cúmulos.</a:t>
            </a: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_tradnl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_tradnl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 espacio entre estas galaxias está lleno de un gas </a:t>
            </a:r>
            <a:br>
              <a:rPr kumimoji="0" lang="es-ES_tradnl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s-ES_tradnl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muy tenue, pero muy caliente </a:t>
            </a:r>
            <a:r>
              <a:rPr kumimoji="0" lang="es-ES_tradnl" sz="2400" b="0" i="1" u="none" strike="noStrike" kern="1200" cap="none" spc="0" normalizeH="0" baseline="0" noProof="0" smtClean="0">
                <a:ln>
                  <a:noFill/>
                </a:ln>
                <a:solidFill>
                  <a:srgbClr val="1D591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(T &gt; 1 millón de grados).</a:t>
            </a: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_tradnl" sz="2400" i="1" smtClean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_tradnl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 descr="C:\Users\MM\Documents\Divulgacion\abell1689-grav-lens-rec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t="8825" b="15802"/>
          <a:stretch>
            <a:fillRect/>
          </a:stretch>
        </p:blipFill>
        <p:spPr bwMode="auto">
          <a:xfrm>
            <a:off x="115848" y="0"/>
            <a:ext cx="892064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Cúmulos de galaxias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980728"/>
            <a:ext cx="5266928" cy="2304256"/>
          </a:xfrm>
        </p:spPr>
        <p:txBody>
          <a:bodyPr>
            <a:normAutofit fontScale="92500" lnSpcReduction="10000"/>
          </a:bodyPr>
          <a:lstStyle/>
          <a:p>
            <a:r>
              <a:rPr lang="es-ES_tradnl" sz="2400" smtClean="0"/>
              <a:t>La materia de estos cúmulos desvía la luz de las galaxias que están detrás. </a:t>
            </a:r>
          </a:p>
          <a:p>
            <a:r>
              <a:rPr lang="es-ES_tradnl" sz="2400" smtClean="0"/>
              <a:t>En determinadas condiciones se produce el efecto de </a:t>
            </a:r>
            <a:r>
              <a:rPr lang="es-ES_tradnl" sz="2400" i="1" smtClean="0">
                <a:solidFill>
                  <a:srgbClr val="1D591D"/>
                </a:solidFill>
              </a:rPr>
              <a:t>“lente gravitacional”</a:t>
            </a:r>
            <a:r>
              <a:rPr lang="es-ES_tradnl" sz="2400" smtClean="0"/>
              <a:t>, que amplifica la imagen de galaxias muy lejanas. </a:t>
            </a:r>
            <a:endParaRPr lang="es-ES_tradnl" sz="2800" smtClean="0"/>
          </a:p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6" name="Picture 2" descr="C:\Users\MM\Documents\Divulgacion\dark-matter1e0657_lens.jpg"/>
          <p:cNvPicPr>
            <a:picLocks noChangeAspect="1" noChangeArrowheads="1"/>
          </p:cNvPicPr>
          <p:nvPr/>
        </p:nvPicPr>
        <p:blipFill>
          <a:blip r:embed="rId3" cstate="print"/>
          <a:srcRect t="18441" b="14581"/>
          <a:stretch>
            <a:fillRect/>
          </a:stretch>
        </p:blipFill>
        <p:spPr bwMode="auto">
          <a:xfrm>
            <a:off x="0" y="3717032"/>
            <a:ext cx="5704362" cy="2952328"/>
          </a:xfrm>
          <a:prstGeom prst="rect">
            <a:avLst/>
          </a:prstGeom>
          <a:noFill/>
        </p:spPr>
      </p:pic>
      <p:pic>
        <p:nvPicPr>
          <p:cNvPr id="9" name="gravitational-lens-video-baltimor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76056" y="1700808"/>
            <a:ext cx="3840427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Cúmulos de galaxias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980728"/>
            <a:ext cx="5266928" cy="2304256"/>
          </a:xfrm>
        </p:spPr>
        <p:txBody>
          <a:bodyPr>
            <a:normAutofit fontScale="92500" lnSpcReduction="10000"/>
          </a:bodyPr>
          <a:lstStyle/>
          <a:p>
            <a:r>
              <a:rPr lang="es-ES_tradnl" sz="2400" smtClean="0"/>
              <a:t>La materia de estos cúmulos desvía la luz de las galaxias que están detrás. </a:t>
            </a:r>
          </a:p>
          <a:p>
            <a:r>
              <a:rPr lang="es-ES_tradnl" sz="2400" smtClean="0"/>
              <a:t>En determinadas condiciones se produce el efecto de </a:t>
            </a:r>
            <a:r>
              <a:rPr lang="es-ES_tradnl" sz="2400" i="1" smtClean="0">
                <a:solidFill>
                  <a:srgbClr val="339933"/>
                </a:solidFill>
              </a:rPr>
              <a:t>“lente gravitacional”</a:t>
            </a:r>
            <a:r>
              <a:rPr lang="es-ES_tradnl" sz="2400" smtClean="0"/>
              <a:t>, que amplifica la imagen de galaxias muy lejanas. </a:t>
            </a:r>
            <a:endParaRPr lang="es-ES_tradnl" sz="2800" smtClean="0"/>
          </a:p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6" name="Picture 2" descr="C:\Users\MM\Documents\Divulgacion\dark-matter1e0657_lens.jpg"/>
          <p:cNvPicPr>
            <a:picLocks noChangeAspect="1" noChangeArrowheads="1"/>
          </p:cNvPicPr>
          <p:nvPr/>
        </p:nvPicPr>
        <p:blipFill>
          <a:blip r:embed="rId2" cstate="print"/>
          <a:srcRect t="18441" b="14581"/>
          <a:stretch>
            <a:fillRect/>
          </a:stretch>
        </p:blipFill>
        <p:spPr bwMode="auto">
          <a:xfrm>
            <a:off x="0" y="3717032"/>
            <a:ext cx="5704362" cy="2952328"/>
          </a:xfrm>
          <a:prstGeom prst="rect">
            <a:avLst/>
          </a:prstGeom>
          <a:noFill/>
        </p:spPr>
      </p:pic>
      <p:pic>
        <p:nvPicPr>
          <p:cNvPr id="8" name="Picture 2" descr="C:\Users\MM\Documents\Divulgacion\gravitational-lens-hst.jpg"/>
          <p:cNvPicPr>
            <a:picLocks noChangeAspect="1" noChangeArrowheads="1"/>
          </p:cNvPicPr>
          <p:nvPr/>
        </p:nvPicPr>
        <p:blipFill>
          <a:blip r:embed="rId3" cstate="print"/>
          <a:srcRect l="55008" t="36350" r="18278" b="25850"/>
          <a:stretch>
            <a:fillRect/>
          </a:stretch>
        </p:blipFill>
        <p:spPr bwMode="auto">
          <a:xfrm>
            <a:off x="5004048" y="1444851"/>
            <a:ext cx="4067944" cy="4576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</a:t>
            </a:r>
            <a:endParaRPr lang="en-US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2" descr="C:\Users\MM\Documents\Divulgacion\abell1689-grav-lens-rec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22546" t="24352" r="50624" b="55888"/>
          <a:stretch>
            <a:fillRect/>
          </a:stretch>
        </p:blipFill>
        <p:spPr bwMode="auto">
          <a:xfrm>
            <a:off x="2051720" y="0"/>
            <a:ext cx="5364088" cy="4029548"/>
          </a:xfrm>
          <a:prstGeom prst="rect">
            <a:avLst/>
          </a:prstGeom>
          <a:noFill/>
        </p:spPr>
      </p:pic>
      <p:pic>
        <p:nvPicPr>
          <p:cNvPr id="11" name="Picture 2" descr="C:\Users\MM\Documents\Divulgacion\abell1689-grav-lens-rec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22546" t="53634" r="50624" b="32121"/>
          <a:stretch>
            <a:fillRect/>
          </a:stretch>
        </p:blipFill>
        <p:spPr bwMode="auto">
          <a:xfrm>
            <a:off x="1403648" y="3134183"/>
            <a:ext cx="6876256" cy="3723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D:\Divulgacion\CosmoCaixa-2\collide.gif"/>
          <p:cNvPicPr>
            <a:picLocks noChangeAspect="1" noChangeArrowheads="1"/>
          </p:cNvPicPr>
          <p:nvPr/>
        </p:nvPicPr>
        <p:blipFill>
          <a:blip r:embed="rId2" cstate="print"/>
          <a:srcRect l="51333"/>
          <a:stretch>
            <a:fillRect/>
          </a:stretch>
        </p:blipFill>
        <p:spPr bwMode="auto">
          <a:xfrm>
            <a:off x="251520" y="2148388"/>
            <a:ext cx="3816424" cy="441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Colisión de galaxias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2016224"/>
          </a:xfrm>
        </p:spPr>
        <p:txBody>
          <a:bodyPr/>
          <a:lstStyle/>
          <a:p>
            <a:r>
              <a:rPr lang="es-ES_tradnl" sz="2400" smtClean="0"/>
              <a:t>Como consecuencia de las colisiones, las galaxias se distorsionan, dando lugar a la formación de anillos y “antenas”. </a:t>
            </a:r>
            <a:endParaRPr lang="es-ES_tradnl" smtClean="0"/>
          </a:p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11" descr="D:\Divulgacion\CosmoCaixa-2\collide.gif"/>
          <p:cNvPicPr>
            <a:picLocks noChangeAspect="1" noChangeArrowheads="1"/>
          </p:cNvPicPr>
          <p:nvPr/>
        </p:nvPicPr>
        <p:blipFill>
          <a:blip r:embed="rId2" cstate="print"/>
          <a:srcRect r="51001"/>
          <a:stretch>
            <a:fillRect/>
          </a:stretch>
        </p:blipFill>
        <p:spPr bwMode="auto">
          <a:xfrm>
            <a:off x="5292080" y="2190053"/>
            <a:ext cx="3851920" cy="442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gravitational-lens-video-2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340768"/>
            <a:ext cx="5874414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075" name="Picture 3" descr="C:\Users\MM\Documents\Divulgacion\gravitational-rings-1.jpg"/>
          <p:cNvPicPr>
            <a:picLocks noChangeAspect="1" noChangeArrowheads="1"/>
          </p:cNvPicPr>
          <p:nvPr/>
        </p:nvPicPr>
        <p:blipFill>
          <a:blip r:embed="rId3" cstate="print"/>
          <a:srcRect t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218" name="Picture 2" descr="C:\Users\MM\Documents\Divulgacion\quasar5_hst_big.jpg"/>
          <p:cNvPicPr>
            <a:picLocks noChangeAspect="1" noChangeArrowheads="1"/>
          </p:cNvPicPr>
          <p:nvPr/>
        </p:nvPicPr>
        <p:blipFill>
          <a:blip r:embed="rId3" cstate="print"/>
          <a:srcRect r="8263"/>
          <a:stretch>
            <a:fillRect/>
          </a:stretch>
        </p:blipFill>
        <p:spPr bwMode="auto">
          <a:xfrm>
            <a:off x="0" y="-69579"/>
            <a:ext cx="9144000" cy="6954963"/>
          </a:xfrm>
          <a:prstGeom prst="rect">
            <a:avLst/>
          </a:prstGeom>
          <a:noFill/>
        </p:spPr>
      </p:pic>
      <p:grpSp>
        <p:nvGrpSpPr>
          <p:cNvPr id="17" name="16 Grupo"/>
          <p:cNvGrpSpPr/>
          <p:nvPr/>
        </p:nvGrpSpPr>
        <p:grpSpPr>
          <a:xfrm>
            <a:off x="611560" y="1412776"/>
            <a:ext cx="7124258" cy="2088232"/>
            <a:chOff x="611560" y="1412776"/>
            <a:chExt cx="7124258" cy="2088232"/>
          </a:xfrm>
        </p:grpSpPr>
        <p:cxnSp>
          <p:nvCxnSpPr>
            <p:cNvPr id="6" name="5 Conector recto de flecha"/>
            <p:cNvCxnSpPr/>
            <p:nvPr/>
          </p:nvCxnSpPr>
          <p:spPr>
            <a:xfrm flipH="1" flipV="1">
              <a:off x="2843808" y="1988840"/>
              <a:ext cx="1584176" cy="7200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 de flecha"/>
            <p:cNvCxnSpPr/>
            <p:nvPr/>
          </p:nvCxnSpPr>
          <p:spPr>
            <a:xfrm flipH="1" flipV="1">
              <a:off x="2843808" y="2060848"/>
              <a:ext cx="1224136" cy="144016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 de flecha"/>
            <p:cNvCxnSpPr/>
            <p:nvPr/>
          </p:nvCxnSpPr>
          <p:spPr>
            <a:xfrm flipH="1" flipV="1">
              <a:off x="2987824" y="1988840"/>
              <a:ext cx="180020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 de flecha"/>
            <p:cNvCxnSpPr/>
            <p:nvPr/>
          </p:nvCxnSpPr>
          <p:spPr>
            <a:xfrm flipH="1" flipV="1">
              <a:off x="2915816" y="2060848"/>
              <a:ext cx="2448272" cy="12961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14 Conector recto de flecha"/>
            <p:cNvCxnSpPr/>
            <p:nvPr/>
          </p:nvCxnSpPr>
          <p:spPr>
            <a:xfrm flipV="1">
              <a:off x="2915816" y="2060848"/>
              <a:ext cx="0" cy="93610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CuadroTexto"/>
            <p:cNvSpPr txBox="1"/>
            <p:nvPr/>
          </p:nvSpPr>
          <p:spPr>
            <a:xfrm>
              <a:off x="611560" y="1412776"/>
              <a:ext cx="7124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solidFill>
                    <a:schemeClr val="bg1"/>
                  </a:solidFill>
                </a:rPr>
                <a:t>5 imágenes de la misma galaxia situada tras el cúmulo.  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3568" y="2852936"/>
            <a:ext cx="7920880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_tradnl" sz="2400" smtClean="0">
                <a:latin typeface="Arial" pitchFamily="34" charset="0"/>
                <a:cs typeface="Arial" pitchFamily="34" charset="0"/>
              </a:rPr>
              <a:t>El Universo Primordial: cuando todo empezó a ser </a:t>
            </a:r>
            <a:br>
              <a:rPr lang="es-ES_tradnl" sz="2400" smtClean="0">
                <a:latin typeface="Arial" pitchFamily="34" charset="0"/>
                <a:cs typeface="Arial" pitchFamily="34" charset="0"/>
              </a:rPr>
            </a:br>
            <a:r>
              <a:rPr lang="es-ES_tradnl" sz="2400" smtClean="0">
                <a:latin typeface="Arial" pitchFamily="34" charset="0"/>
                <a:cs typeface="Arial" pitchFamily="34" charset="0"/>
              </a:rPr>
              <a:t>como lo conocemos. </a:t>
            </a:r>
            <a:endParaRPr kumimoji="0" lang="es-ES_tradnl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Los albores del Universo</a:t>
            </a: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074" name="Picture 2" descr="http://quidamus.files.wordpress.com/2010/12/universe3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419" y="962362"/>
            <a:ext cx="7970029" cy="5895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8" descr="Hubble_ultra_deep_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909911"/>
            <a:ext cx="5940152" cy="594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Text Box 9"/>
          <p:cNvSpPr txBox="1">
            <a:spLocks noChangeArrowheads="1"/>
          </p:cNvSpPr>
          <p:nvPr/>
        </p:nvSpPr>
        <p:spPr bwMode="auto">
          <a:xfrm>
            <a:off x="107950" y="1052513"/>
            <a:ext cx="295188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000" b="1">
                <a:solidFill>
                  <a:srgbClr val="3333CC"/>
                </a:solidFill>
                <a:latin typeface="Arial" charset="0"/>
              </a:rPr>
              <a:t>Campo ultraprofundo del Hubble Space Telescope</a:t>
            </a:r>
          </a:p>
          <a:p>
            <a:endParaRPr lang="es-ES" sz="2000">
              <a:solidFill>
                <a:srgbClr val="3333CC"/>
              </a:solidFill>
              <a:latin typeface="Arial" charset="0"/>
            </a:endParaRPr>
          </a:p>
          <a:p>
            <a:r>
              <a:rPr lang="es-ES" sz="2000">
                <a:solidFill>
                  <a:srgbClr val="000000"/>
                </a:solidFill>
                <a:latin typeface="Arial" charset="0"/>
              </a:rPr>
              <a:t>Las galaxias más lejanas se encuentran a </a:t>
            </a:r>
            <a:r>
              <a:rPr lang="es-ES" sz="2000" smtClean="0">
                <a:solidFill>
                  <a:srgbClr val="000000"/>
                </a:solidFill>
                <a:latin typeface="Arial" charset="0"/>
              </a:rPr>
              <a:t>~13.000 </a:t>
            </a:r>
            <a:r>
              <a:rPr lang="es-ES" sz="2000">
                <a:solidFill>
                  <a:srgbClr val="000000"/>
                </a:solidFill>
                <a:latin typeface="Arial" charset="0"/>
              </a:rPr>
              <a:t>millones de </a:t>
            </a:r>
            <a:r>
              <a:rPr lang="es-ES" sz="2000" smtClean="0">
                <a:solidFill>
                  <a:srgbClr val="000000"/>
                </a:solidFill>
                <a:latin typeface="Arial" charset="0"/>
              </a:rPr>
              <a:t>años </a:t>
            </a:r>
            <a:r>
              <a:rPr lang="es-ES" sz="2000">
                <a:solidFill>
                  <a:srgbClr val="000000"/>
                </a:solidFill>
                <a:latin typeface="Arial" charset="0"/>
              </a:rPr>
              <a:t>luz </a:t>
            </a:r>
            <a:br>
              <a:rPr lang="es-ES" sz="2000">
                <a:solidFill>
                  <a:srgbClr val="000000"/>
                </a:solidFill>
                <a:latin typeface="Arial" charset="0"/>
              </a:rPr>
            </a:br>
            <a:r>
              <a:rPr lang="es-ES" sz="2000">
                <a:solidFill>
                  <a:srgbClr val="000000"/>
                </a:solidFill>
                <a:latin typeface="Arial" charset="0"/>
              </a:rPr>
              <a:t/>
            </a:r>
            <a:br>
              <a:rPr lang="es-ES" sz="2000">
                <a:solidFill>
                  <a:srgbClr val="000000"/>
                </a:solidFill>
                <a:latin typeface="Arial" charset="0"/>
              </a:rPr>
            </a:br>
            <a:r>
              <a:rPr lang="es-ES" sz="2000" i="1" smtClean="0">
                <a:solidFill>
                  <a:srgbClr val="FF3300"/>
                </a:solidFill>
                <a:latin typeface="Arial" charset="0"/>
              </a:rPr>
              <a:t>El </a:t>
            </a:r>
            <a:r>
              <a:rPr lang="es-ES" sz="2000" i="1">
                <a:solidFill>
                  <a:srgbClr val="FF3300"/>
                </a:solidFill>
                <a:latin typeface="Arial" charset="0"/>
              </a:rPr>
              <a:t>Universo tenía menos de 1.000 millones de años de edad</a:t>
            </a:r>
            <a:r>
              <a:rPr lang="es-ES" sz="2000" i="1" smtClean="0">
                <a:solidFill>
                  <a:srgbClr val="FF3300"/>
                </a:solidFill>
                <a:latin typeface="Arial" charset="0"/>
              </a:rPr>
              <a:t>!!</a:t>
            </a:r>
            <a:r>
              <a:rPr lang="es-ES" sz="2000" smtClean="0">
                <a:solidFill>
                  <a:srgbClr val="FF3300"/>
                </a:solidFill>
                <a:latin typeface="Arial" charset="0"/>
              </a:rPr>
              <a:t> </a:t>
            </a:r>
            <a:endParaRPr lang="es-ES" sz="2000">
              <a:solidFill>
                <a:srgbClr val="FF3300"/>
              </a:solidFill>
              <a:latin typeface="Arial" charset="0"/>
            </a:endParaRPr>
          </a:p>
          <a:p>
            <a:endParaRPr lang="es-ES" sz="2000">
              <a:solidFill>
                <a:srgbClr val="FF3300"/>
              </a:solidFill>
              <a:latin typeface="Arial" charset="0"/>
            </a:endParaRPr>
          </a:p>
          <a:p>
            <a:endParaRPr lang="es-E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Los albores del Universo</a:t>
            </a:r>
            <a:endParaRPr lang="en-U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 descr="Hubble_ultra_deep_field"/>
          <p:cNvPicPr>
            <a:picLocks noChangeAspect="1" noChangeArrowheads="1"/>
          </p:cNvPicPr>
          <p:nvPr/>
        </p:nvPicPr>
        <p:blipFill>
          <a:blip r:embed="rId3" cstate="print"/>
          <a:srcRect t="13890" b="10898"/>
          <a:stretch>
            <a:fillRect/>
          </a:stretch>
        </p:blipFill>
        <p:spPr bwMode="auto">
          <a:xfrm>
            <a:off x="0" y="-27384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5 CuadroTexto"/>
          <p:cNvSpPr txBox="1"/>
          <p:nvPr/>
        </p:nvSpPr>
        <p:spPr>
          <a:xfrm>
            <a:off x="443112" y="6237312"/>
            <a:ext cx="8233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Galaxia primordiales. Universo tenía entre 900 y 500 millones de años 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MM\Documents\Divulgacion\hubble-UDF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b="4804"/>
          <a:stretch>
            <a:fillRect/>
          </a:stretch>
        </p:blipFill>
        <p:spPr bwMode="auto">
          <a:xfrm>
            <a:off x="0" y="0"/>
            <a:ext cx="9144000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050" name="Picture 2" descr="C:\Users\MM\Documents\Divulgacion\z-10-galaxy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-36512" y="-27384"/>
            <a:ext cx="9180512" cy="6199212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478506" y="6237312"/>
            <a:ext cx="8125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Galaxia a z ~ 10, cuando el Universo tenía sólo 500 millones de años 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827856" y="1733907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_tradnl" sz="2400">
                <a:latin typeface="Arial" charset="0"/>
              </a:rPr>
              <a:t>Hemos aprendido mucho en las últimas décadas sobre la constitución del Universo </a:t>
            </a:r>
          </a:p>
        </p:txBody>
      </p:sp>
      <p:sp>
        <p:nvSpPr>
          <p:cNvPr id="256008" name="Text Box 8"/>
          <p:cNvSpPr txBox="1">
            <a:spLocks noChangeArrowheads="1"/>
          </p:cNvSpPr>
          <p:nvPr/>
        </p:nvSpPr>
        <p:spPr bwMode="auto">
          <a:xfrm>
            <a:off x="899592" y="3009146"/>
            <a:ext cx="7315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_tradnl" sz="2400">
                <a:solidFill>
                  <a:srgbClr val="FF0000"/>
                </a:solidFill>
                <a:latin typeface="Arial" charset="0"/>
              </a:rPr>
              <a:t>Pero cuanto más aprendemos, más nos damos cuenta de lo poco que sabemos. </a:t>
            </a: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971600" y="5085184"/>
            <a:ext cx="6696744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i="1" smtClean="0">
                <a:solidFill>
                  <a:srgbClr val="250B91"/>
                </a:solidFill>
                <a:latin typeface="Arial" pitchFamily="34" charset="0"/>
                <a:cs typeface="Arial" pitchFamily="34" charset="0"/>
              </a:rPr>
              <a:t>	La realidad será mucho más fascinante !!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250B9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8" grpId="0" autoUpdateAnimBg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 descr="0221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t="2989" b="16585"/>
          <a:stretch>
            <a:fillRect/>
          </a:stretch>
        </p:blipFill>
        <p:spPr bwMode="auto">
          <a:xfrm>
            <a:off x="1475656" y="0"/>
            <a:ext cx="6780213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251520" y="1196752"/>
            <a:ext cx="7848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s-ES_tradnl" sz="2200">
                <a:latin typeface="Arial" charset="0"/>
              </a:rPr>
              <a:t>  El </a:t>
            </a:r>
            <a:r>
              <a:rPr lang="es-ES_tradnl" sz="2200" smtClean="0">
                <a:latin typeface="Arial" charset="0"/>
              </a:rPr>
              <a:t>4,6%  </a:t>
            </a:r>
            <a:r>
              <a:rPr lang="es-ES_tradnl" sz="2200">
                <a:latin typeface="Arial" charset="0"/>
              </a:rPr>
              <a:t>del Universo está constituido por bariones, en </a:t>
            </a:r>
            <a:r>
              <a:rPr lang="es-ES_tradnl" sz="2200" smtClean="0">
                <a:latin typeface="Arial" charset="0"/>
              </a:rPr>
              <a:t>su</a:t>
            </a:r>
            <a:br>
              <a:rPr lang="es-ES_tradnl" sz="2200" smtClean="0">
                <a:latin typeface="Arial" charset="0"/>
              </a:rPr>
            </a:br>
            <a:r>
              <a:rPr lang="es-ES_tradnl" sz="2200" smtClean="0">
                <a:latin typeface="Arial" charset="0"/>
              </a:rPr>
              <a:t>   </a:t>
            </a:r>
            <a:r>
              <a:rPr lang="es-ES_tradnl" sz="2200">
                <a:latin typeface="Arial" charset="0"/>
              </a:rPr>
              <a:t>mayor </a:t>
            </a:r>
            <a:r>
              <a:rPr lang="es-ES_tradnl" sz="2200" smtClean="0">
                <a:latin typeface="Arial" charset="0"/>
              </a:rPr>
              <a:t>parte </a:t>
            </a:r>
            <a:r>
              <a:rPr lang="es-ES_tradnl" sz="2200">
                <a:latin typeface="Arial" charset="0"/>
              </a:rPr>
              <a:t>protones y neutrones. </a:t>
            </a:r>
          </a:p>
        </p:txBody>
      </p:sp>
      <p:sp>
        <p:nvSpPr>
          <p:cNvPr id="84998" name="Text Box 11"/>
          <p:cNvSpPr txBox="1">
            <a:spLocks noChangeArrowheads="1"/>
          </p:cNvSpPr>
          <p:nvPr/>
        </p:nvSpPr>
        <p:spPr bwMode="auto">
          <a:xfrm>
            <a:off x="251520" y="2103814"/>
            <a:ext cx="468052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Tx/>
              <a:buChar char="•"/>
            </a:pPr>
            <a:r>
              <a:rPr lang="es-ES_tradnl" sz="2200">
                <a:latin typeface="Arial" charset="0"/>
              </a:rPr>
              <a:t> </a:t>
            </a:r>
            <a:r>
              <a:rPr lang="es-ES_tradnl" sz="2200" smtClean="0">
                <a:latin typeface="Arial" charset="0"/>
              </a:rPr>
              <a:t> El 22,7% </a:t>
            </a:r>
            <a:r>
              <a:rPr lang="es-ES_tradnl" sz="2200">
                <a:latin typeface="Arial" charset="0"/>
              </a:rPr>
              <a:t>parece estar formado </a:t>
            </a:r>
            <a:br>
              <a:rPr lang="es-ES_tradnl" sz="2200">
                <a:latin typeface="Arial" charset="0"/>
              </a:rPr>
            </a:br>
            <a:r>
              <a:rPr lang="es-ES_tradnl" sz="2200">
                <a:latin typeface="Arial" charset="0"/>
              </a:rPr>
              <a:t>  por </a:t>
            </a:r>
            <a:r>
              <a:rPr lang="es-ES_tradnl" sz="2200" i="1">
                <a:solidFill>
                  <a:srgbClr val="FF3300"/>
                </a:solidFill>
                <a:latin typeface="Arial" charset="0"/>
              </a:rPr>
              <a:t>materia oscura</a:t>
            </a:r>
            <a:r>
              <a:rPr lang="es-ES_tradnl" sz="2200">
                <a:latin typeface="Arial" charset="0"/>
              </a:rPr>
              <a:t>, detectable a </a:t>
            </a:r>
            <a:br>
              <a:rPr lang="es-ES_tradnl" sz="2200">
                <a:latin typeface="Arial" charset="0"/>
              </a:rPr>
            </a:br>
            <a:r>
              <a:rPr lang="es-ES_tradnl" sz="2200">
                <a:latin typeface="Arial" charset="0"/>
              </a:rPr>
              <a:t>  partir de su efecto gravitatorio,</a:t>
            </a:r>
            <a:br>
              <a:rPr lang="es-ES_tradnl" sz="2200">
                <a:latin typeface="Arial" charset="0"/>
              </a:rPr>
            </a:br>
            <a:r>
              <a:rPr lang="es-ES_tradnl" sz="2200">
                <a:latin typeface="Arial" charset="0"/>
              </a:rPr>
              <a:t>  pero </a:t>
            </a:r>
            <a:r>
              <a:rPr lang="es-ES_tradnl" sz="2200" smtClean="0">
                <a:latin typeface="Arial" charset="0"/>
              </a:rPr>
              <a:t>que no </a:t>
            </a:r>
            <a:r>
              <a:rPr lang="es-ES_tradnl" sz="2200">
                <a:latin typeface="Arial" charset="0"/>
              </a:rPr>
              <a:t>emite radiación y no</a:t>
            </a:r>
            <a:br>
              <a:rPr lang="es-ES_tradnl" sz="2200">
                <a:latin typeface="Arial" charset="0"/>
              </a:rPr>
            </a:br>
            <a:r>
              <a:rPr lang="es-ES_tradnl" sz="2200">
                <a:latin typeface="Arial" charset="0"/>
              </a:rPr>
              <a:t>  sabemos a ciencia cierta qué </a:t>
            </a:r>
            <a:r>
              <a:rPr lang="es-ES_tradnl" sz="2200" smtClean="0">
                <a:latin typeface="Arial" charset="0"/>
              </a:rPr>
              <a:t>es!!</a:t>
            </a:r>
            <a:endParaRPr lang="es-ES_tradnl" sz="2200">
              <a:latin typeface="Arial" charset="0"/>
            </a:endParaRPr>
          </a:p>
          <a:p>
            <a:pPr eaLnBrk="0" hangingPunct="0">
              <a:buFontTx/>
              <a:buChar char="•"/>
            </a:pPr>
            <a:endParaRPr lang="es-ES_tradnl" sz="2200">
              <a:latin typeface="Arial" charset="0"/>
            </a:endParaRPr>
          </a:p>
          <a:p>
            <a:pPr eaLnBrk="0" hangingPunct="0">
              <a:buFontTx/>
              <a:buChar char="•"/>
            </a:pPr>
            <a:r>
              <a:rPr lang="es-ES_tradnl" sz="2200">
                <a:latin typeface="Arial" charset="0"/>
              </a:rPr>
              <a:t> El </a:t>
            </a:r>
            <a:r>
              <a:rPr lang="es-ES_tradnl" sz="2200" smtClean="0">
                <a:latin typeface="Arial" charset="0"/>
              </a:rPr>
              <a:t>72,7% </a:t>
            </a:r>
            <a:r>
              <a:rPr lang="es-ES_tradnl" sz="2200">
                <a:latin typeface="Arial" charset="0"/>
              </a:rPr>
              <a:t>está asociado a lo que </a:t>
            </a:r>
            <a:br>
              <a:rPr lang="es-ES_tradnl" sz="2200">
                <a:latin typeface="Arial" charset="0"/>
              </a:rPr>
            </a:br>
            <a:r>
              <a:rPr lang="es-ES_tradnl" sz="2200">
                <a:latin typeface="Arial" charset="0"/>
              </a:rPr>
              <a:t>  denominamos </a:t>
            </a:r>
            <a:r>
              <a:rPr lang="es-ES_tradnl" sz="2200" i="1">
                <a:solidFill>
                  <a:srgbClr val="FF3300"/>
                </a:solidFill>
                <a:latin typeface="Arial" charset="0"/>
              </a:rPr>
              <a:t>energía oscura</a:t>
            </a:r>
            <a:r>
              <a:rPr lang="es-ES_tradnl" sz="2200">
                <a:latin typeface="Arial" charset="0"/>
              </a:rPr>
              <a:t>:</a:t>
            </a:r>
            <a:br>
              <a:rPr lang="es-ES_tradnl" sz="2200">
                <a:latin typeface="Arial" charset="0"/>
              </a:rPr>
            </a:br>
            <a:r>
              <a:rPr lang="es-ES_tradnl" sz="2200">
                <a:latin typeface="Arial" charset="0"/>
              </a:rPr>
              <a:t>  un tipo de fuerza repulsiva de</a:t>
            </a:r>
            <a:br>
              <a:rPr lang="es-ES_tradnl" sz="2200">
                <a:latin typeface="Arial" charset="0"/>
              </a:rPr>
            </a:br>
            <a:r>
              <a:rPr lang="es-ES_tradnl" sz="2200">
                <a:latin typeface="Arial" charset="0"/>
              </a:rPr>
              <a:t>  origen aún desconocido. </a:t>
            </a: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Materia y energía oscuras</a:t>
            </a:r>
            <a:endParaRPr lang="en-US"/>
          </a:p>
        </p:txBody>
      </p:sp>
      <p:pic>
        <p:nvPicPr>
          <p:cNvPr id="9" name="8 Imagen" descr="Universe_Content-WMPA-5years.jpg"/>
          <p:cNvPicPr>
            <a:picLocks noChangeAspect="1"/>
          </p:cNvPicPr>
          <p:nvPr/>
        </p:nvPicPr>
        <p:blipFill>
          <a:blip r:embed="rId3" cstate="print"/>
          <a:srcRect l="6613" r="7412" b="60101"/>
          <a:stretch>
            <a:fillRect/>
          </a:stretch>
        </p:blipFill>
        <p:spPr>
          <a:xfrm>
            <a:off x="4860032" y="2276872"/>
            <a:ext cx="4176464" cy="2736304"/>
          </a:xfrm>
          <a:prstGeom prst="rect">
            <a:avLst/>
          </a:prstGeom>
        </p:spPr>
      </p:pic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Materia oscura</a:t>
            </a:r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6748" y="1844675"/>
            <a:ext cx="20589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rgbClr val="3510D2"/>
                </a:solidFill>
                <a:latin typeface="Arial" charset="0"/>
              </a:rPr>
              <a:t>Abell 520</a:t>
            </a:r>
          </a:p>
          <a:p>
            <a:r>
              <a:rPr lang="es-ES" sz="2000">
                <a:latin typeface="Arial" charset="0"/>
              </a:rPr>
              <a:t>Materia </a:t>
            </a:r>
            <a:r>
              <a:rPr lang="es-ES" sz="2000">
                <a:solidFill>
                  <a:srgbClr val="D60093"/>
                </a:solidFill>
                <a:latin typeface="Arial" charset="0"/>
              </a:rPr>
              <a:t>visible</a:t>
            </a:r>
            <a:r>
              <a:rPr lang="es-ES" sz="2000">
                <a:latin typeface="Arial" charset="0"/>
              </a:rPr>
              <a:t> </a:t>
            </a:r>
          </a:p>
          <a:p>
            <a:r>
              <a:rPr lang="es-ES" sz="2000">
                <a:latin typeface="Arial" charset="0"/>
              </a:rPr>
              <a:t>y materia </a:t>
            </a:r>
            <a:r>
              <a:rPr lang="es-ES" sz="2000">
                <a:solidFill>
                  <a:srgbClr val="3510D2"/>
                </a:solidFill>
                <a:latin typeface="Arial" charset="0"/>
              </a:rPr>
              <a:t>oscura</a:t>
            </a:r>
          </a:p>
        </p:txBody>
      </p:sp>
      <p:pic>
        <p:nvPicPr>
          <p:cNvPr id="11" name="Picture 4" descr="a520_comp-chand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0979" y="1340768"/>
            <a:ext cx="6867525" cy="5202238"/>
          </a:xfrm>
          <a:prstGeom prst="rect">
            <a:avLst/>
          </a:prstGeom>
          <a:noFill/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16123" y="3645024"/>
            <a:ext cx="197961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s-ES" sz="2000">
                <a:latin typeface="Arial" charset="0"/>
              </a:rPr>
              <a:t>No sabemos lo </a:t>
            </a:r>
            <a:br>
              <a:rPr lang="es-ES" sz="2000">
                <a:latin typeface="Arial" charset="0"/>
              </a:rPr>
            </a:br>
            <a:r>
              <a:rPr lang="es-ES" sz="2000">
                <a:latin typeface="Arial" charset="0"/>
              </a:rPr>
              <a:t>que es, pero </a:t>
            </a:r>
            <a:br>
              <a:rPr lang="es-ES" sz="2000">
                <a:latin typeface="Arial" charset="0"/>
              </a:rPr>
            </a:br>
            <a:r>
              <a:rPr lang="es-ES" sz="2000">
                <a:latin typeface="Arial" charset="0"/>
              </a:rPr>
              <a:t>podemos </a:t>
            </a:r>
            <a:br>
              <a:rPr lang="es-ES" sz="2000">
                <a:latin typeface="Arial" charset="0"/>
              </a:rPr>
            </a:br>
            <a:r>
              <a:rPr lang="es-ES" sz="2000">
                <a:latin typeface="Arial" charset="0"/>
              </a:rPr>
              <a:t>estudiar sus </a:t>
            </a:r>
            <a:br>
              <a:rPr lang="es-ES" sz="2000">
                <a:latin typeface="Arial" charset="0"/>
              </a:rPr>
            </a:br>
            <a:r>
              <a:rPr lang="es-ES" sz="2000">
                <a:latin typeface="Arial" charset="0"/>
              </a:rPr>
              <a:t>propiedades!  </a:t>
            </a:r>
            <a:endParaRPr lang="es-ES" sz="2000">
              <a:solidFill>
                <a:schemeClr val="accent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Text Box 3"/>
          <p:cNvSpPr txBox="1">
            <a:spLocks noChangeArrowheads="1"/>
          </p:cNvSpPr>
          <p:nvPr/>
        </p:nvSpPr>
        <p:spPr bwMode="auto">
          <a:xfrm>
            <a:off x="251520" y="1916832"/>
            <a:ext cx="125386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" sz="2000" b="1">
                <a:solidFill>
                  <a:srgbClr val="3510D2"/>
                </a:solidFill>
                <a:latin typeface="Arial" charset="0"/>
              </a:rPr>
              <a:t>Cúmulo </a:t>
            </a:r>
          </a:p>
          <a:p>
            <a:pPr eaLnBrk="0" hangingPunct="0">
              <a:defRPr/>
            </a:pPr>
            <a:r>
              <a:rPr lang="es-ES" sz="2000" b="1">
                <a:solidFill>
                  <a:srgbClr val="3510D2"/>
                </a:solidFill>
                <a:latin typeface="Arial" charset="0"/>
              </a:rPr>
              <a:t>1E0657</a:t>
            </a:r>
          </a:p>
          <a:p>
            <a:pPr eaLnBrk="0" hangingPunct="0">
              <a:defRPr/>
            </a:pPr>
            <a:endParaRPr lang="es-ES" sz="2000">
              <a:solidFill>
                <a:schemeClr val="accent2"/>
              </a:solidFill>
              <a:latin typeface="Arial" charset="0"/>
            </a:endParaRPr>
          </a:p>
          <a:p>
            <a:pPr eaLnBrk="0" hangingPunct="0">
              <a:defRPr/>
            </a:pPr>
            <a:r>
              <a:rPr lang="es-ES" sz="2000">
                <a:latin typeface="Arial" charset="0"/>
              </a:rPr>
              <a:t>Materia </a:t>
            </a:r>
            <a:r>
              <a:rPr lang="es-ES" sz="2000" smtClean="0">
                <a:latin typeface="Arial" charset="0"/>
              </a:rPr>
              <a:t/>
            </a:r>
            <a:br>
              <a:rPr lang="es-ES" sz="2000" smtClean="0">
                <a:latin typeface="Arial" charset="0"/>
              </a:rPr>
            </a:br>
            <a:r>
              <a:rPr lang="es-ES" sz="2000" smtClean="0">
                <a:solidFill>
                  <a:srgbClr val="D60093"/>
                </a:solidFill>
                <a:latin typeface="Arial" charset="0"/>
              </a:rPr>
              <a:t>ordinaria</a:t>
            </a:r>
            <a:r>
              <a:rPr lang="es-ES" sz="2000" smtClean="0">
                <a:latin typeface="Arial" charset="0"/>
              </a:rPr>
              <a:t> </a:t>
            </a:r>
            <a:endParaRPr lang="es-ES" sz="2000">
              <a:solidFill>
                <a:srgbClr val="FF3399"/>
              </a:solidFill>
              <a:latin typeface="Arial" charset="0"/>
            </a:endParaRPr>
          </a:p>
          <a:p>
            <a:pPr eaLnBrk="0" hangingPunct="0">
              <a:defRPr/>
            </a:pPr>
            <a:r>
              <a:rPr lang="es-ES" sz="2000">
                <a:latin typeface="Arial" charset="0"/>
              </a:rPr>
              <a:t>y </a:t>
            </a:r>
            <a:r>
              <a:rPr lang="es-ES" sz="2000">
                <a:solidFill>
                  <a:srgbClr val="3510D2"/>
                </a:solidFill>
                <a:latin typeface="Arial" charset="0"/>
              </a:rPr>
              <a:t>oscura </a:t>
            </a:r>
          </a:p>
        </p:txBody>
      </p:sp>
      <p:pic>
        <p:nvPicPr>
          <p:cNvPr id="86022" name="Picture 4" descr="cluster-1e0657-xray-darkm-chand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2786" y="1124744"/>
            <a:ext cx="7576289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Materia oscura</a:t>
            </a:r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Materia oscura</a:t>
            </a:r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dark-matter-1e0657_bullet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99592" y="1196751"/>
            <a:ext cx="7578080" cy="5052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Energía oscura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980728"/>
            <a:ext cx="3600400" cy="2952328"/>
          </a:xfrm>
        </p:spPr>
        <p:txBody>
          <a:bodyPr>
            <a:normAutofit fontScale="92500" lnSpcReduction="10000"/>
          </a:bodyPr>
          <a:lstStyle/>
          <a:p>
            <a:r>
              <a:rPr lang="en-US" smtClean="0"/>
              <a:t>En 1999, la observación de supernovas lejanas indicó que la expansión </a:t>
            </a:r>
            <a:br>
              <a:rPr lang="en-US" smtClean="0"/>
            </a:br>
            <a:r>
              <a:rPr lang="en-US" smtClean="0"/>
              <a:t>del Universo no ha sido constante: </a:t>
            </a:r>
          </a:p>
          <a:p>
            <a:pPr lvl="1"/>
            <a:r>
              <a:rPr lang="en-US" sz="2200" smtClean="0">
                <a:solidFill>
                  <a:srgbClr val="3510D2"/>
                </a:solidFill>
              </a:rPr>
              <a:t>Al comienzo se frenaba</a:t>
            </a:r>
            <a:br>
              <a:rPr lang="en-US" sz="2200" smtClean="0">
                <a:solidFill>
                  <a:srgbClr val="3510D2"/>
                </a:solidFill>
              </a:rPr>
            </a:br>
            <a:r>
              <a:rPr lang="en-US" sz="2200" smtClean="0">
                <a:solidFill>
                  <a:srgbClr val="3510D2"/>
                </a:solidFill>
              </a:rPr>
              <a:t>pero</a:t>
            </a:r>
          </a:p>
          <a:p>
            <a:pPr lvl="1"/>
            <a:r>
              <a:rPr lang="en-US" sz="2200" smtClean="0">
                <a:solidFill>
                  <a:srgbClr val="3510D2"/>
                </a:solidFill>
              </a:rPr>
              <a:t>Hace ~5.000 Maños comenzó a acelerarse </a:t>
            </a: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34</a:t>
            </a:fld>
            <a:endParaRPr lang="en-US"/>
          </a:p>
        </p:txBody>
      </p:sp>
      <p:grpSp>
        <p:nvGrpSpPr>
          <p:cNvPr id="11" name="10 Grupo"/>
          <p:cNvGrpSpPr/>
          <p:nvPr/>
        </p:nvGrpSpPr>
        <p:grpSpPr>
          <a:xfrm>
            <a:off x="3779912" y="1268760"/>
            <a:ext cx="5184576" cy="5115452"/>
            <a:chOff x="3779912" y="1268760"/>
            <a:chExt cx="5184576" cy="511545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3002" t="21206" r="52116" b="18211"/>
            <a:stretch>
              <a:fillRect/>
            </a:stretch>
          </p:blipFill>
          <p:spPr bwMode="auto">
            <a:xfrm>
              <a:off x="3779912" y="1268760"/>
              <a:ext cx="5044430" cy="511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5 Rectángulo"/>
            <p:cNvSpPr/>
            <p:nvPr/>
          </p:nvSpPr>
          <p:spPr>
            <a:xfrm>
              <a:off x="8333830" y="6093296"/>
              <a:ext cx="630658" cy="29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C:\Users\MM\Documents\Estallidos\Nobel\evolu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1132" y="1268760"/>
            <a:ext cx="5193356" cy="5112568"/>
          </a:xfrm>
          <a:prstGeom prst="rect">
            <a:avLst/>
          </a:prstGeom>
          <a:noFill/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35496" y="3869432"/>
            <a:ext cx="3600400" cy="25839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 fuerza repulsiva que genera la aceleración la denominamos </a:t>
            </a: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250B9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energía oscura.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3510D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 fracción de materia sobre energía oscura determina la expansión del Universo.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01" t="7849" r="6990" b="9742"/>
          <a:stretch>
            <a:fillRect/>
          </a:stretch>
        </p:blipFill>
        <p:spPr bwMode="auto">
          <a:xfrm>
            <a:off x="-181203" y="-27384"/>
            <a:ext cx="93617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Energía oscura y el futuro del Universo</a:t>
            </a: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s-ES_tradnl" sz="2400" smtClean="0"/>
          </a:p>
          <a:p>
            <a:pPr>
              <a:lnSpc>
                <a:spcPct val="90000"/>
              </a:lnSpc>
            </a:pPr>
            <a:endParaRPr lang="es-ES_tradnl" sz="2400" smtClean="0"/>
          </a:p>
          <a:p>
            <a:pPr>
              <a:lnSpc>
                <a:spcPct val="90000"/>
              </a:lnSpc>
            </a:pPr>
            <a:r>
              <a:rPr lang="es-ES_tradnl" sz="2400" smtClean="0"/>
              <a:t>Densidad de energía oscura disminuyendo con el tiempo: </a:t>
            </a:r>
            <a:br>
              <a:rPr lang="es-ES_tradnl" sz="2400" smtClean="0"/>
            </a:br>
            <a:r>
              <a:rPr lang="es-ES_tradnl" sz="2400" i="1" smtClean="0">
                <a:solidFill>
                  <a:srgbClr val="3510D2"/>
                </a:solidFill>
              </a:rPr>
              <a:t>el Universo colapsará debido a la atracción gravitatoria</a:t>
            </a:r>
            <a:r>
              <a:rPr lang="es-ES_tradnl" sz="2400" smtClean="0"/>
              <a:t/>
            </a:r>
            <a:br>
              <a:rPr lang="es-ES_tradnl" sz="2400" smtClean="0"/>
            </a:br>
            <a:endParaRPr lang="es-ES_tradnl" sz="2000" smtClean="0"/>
          </a:p>
          <a:p>
            <a:pPr>
              <a:lnSpc>
                <a:spcPct val="90000"/>
              </a:lnSpc>
            </a:pPr>
            <a:r>
              <a:rPr lang="es-ES_tradnl" sz="2400" smtClean="0"/>
              <a:t>Densidad de energía oscura aumentando con el tiempo: </a:t>
            </a:r>
            <a:br>
              <a:rPr lang="es-ES_tradnl" sz="2400" smtClean="0"/>
            </a:br>
            <a:r>
              <a:rPr lang="es-ES_tradnl" sz="2400" i="1" smtClean="0">
                <a:solidFill>
                  <a:srgbClr val="3510D2"/>
                </a:solidFill>
              </a:rPr>
              <a:t>el Universo se expandirá eternamente, se desgarrará y acabará en “muerte térmica”</a:t>
            </a:r>
          </a:p>
          <a:p>
            <a:pPr>
              <a:lnSpc>
                <a:spcPct val="90000"/>
              </a:lnSpc>
            </a:pPr>
            <a:endParaRPr lang="es-ES_tradnl" sz="2400" i="1" smtClean="0">
              <a:solidFill>
                <a:srgbClr val="3510D2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s-ES_tradnl" sz="2400" i="1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s-ES_tradnl" sz="2400" i="1" smtClean="0">
                <a:solidFill>
                  <a:srgbClr val="3510D2"/>
                </a:solidFill>
                <a:sym typeface="Wingdings" pitchFamily="2" charset="2"/>
              </a:rPr>
              <a:t> </a:t>
            </a:r>
            <a:r>
              <a:rPr lang="es-ES_tradnl" sz="2400" i="1" smtClean="0">
                <a:solidFill>
                  <a:srgbClr val="FF0000"/>
                </a:solidFill>
                <a:sym typeface="Wingdings" pitchFamily="2" charset="2"/>
              </a:rPr>
              <a:t>de momento pensamos que la densidad de energía oscura es constante en el tiempo: </a:t>
            </a:r>
            <a:r>
              <a:rPr lang="es-ES_tradnl" sz="2400" i="1" smtClean="0">
                <a:solidFill>
                  <a:srgbClr val="3510D2"/>
                </a:solidFill>
                <a:sym typeface="Wingdings" pitchFamily="2" charset="2"/>
              </a:rPr>
              <a:t/>
            </a:r>
            <a:br>
              <a:rPr lang="es-ES_tradnl" sz="2400" i="1" smtClean="0">
                <a:solidFill>
                  <a:srgbClr val="3510D2"/>
                </a:solidFill>
                <a:sym typeface="Wingdings" pitchFamily="2" charset="2"/>
              </a:rPr>
            </a:br>
            <a:r>
              <a:rPr lang="es-ES_tradnl" sz="2400" i="1" smtClean="0">
                <a:solidFill>
                  <a:srgbClr val="3510D2"/>
                </a:solidFill>
                <a:sym typeface="Wingdings" pitchFamily="2" charset="2"/>
              </a:rPr>
              <a:t>              expansión eterna, pero sin desgarro. </a:t>
            </a:r>
            <a:endParaRPr lang="en-US" sz="2400">
              <a:solidFill>
                <a:srgbClr val="3510D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Energía oscura y el futuro del Universo</a:t>
            </a: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3077" descr="evolucio-universo-nuev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21415"/>
            <a:ext cx="7308304" cy="564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77154" name="Picture 2" descr="http://blogs.discovery.com/.a/6a00d8341bf67c53ef0154353aba0f970c-800w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0" y="1136501"/>
            <a:ext cx="8229600" cy="5721499"/>
          </a:xfrm>
        </p:spPr>
        <p:txBody>
          <a:bodyPr/>
          <a:lstStyle/>
          <a:p>
            <a:r>
              <a:rPr lang="en-US" sz="2800" smtClean="0"/>
              <a:t>Universo observable: </a:t>
            </a:r>
            <a:r>
              <a:rPr lang="en-US" sz="2800" smtClean="0">
                <a:hlinkClick r:id="rId2"/>
              </a:rPr>
              <a:t/>
            </a:r>
            <a:br>
              <a:rPr lang="en-US" sz="2800" smtClean="0">
                <a:hlinkClick r:id="rId2"/>
              </a:rPr>
            </a:br>
            <a:r>
              <a:rPr lang="en-US" sz="2800" smtClean="0">
                <a:hlinkClick r:id="rId2"/>
              </a:rPr>
              <a:t>http://universe-review.ca/F02-cosmicbg.htm</a:t>
            </a:r>
            <a:r>
              <a:rPr lang="en-US" sz="2800" smtClean="0"/>
              <a:t> </a:t>
            </a:r>
          </a:p>
          <a:p>
            <a:r>
              <a:rPr lang="en-US" sz="2800" smtClean="0"/>
              <a:t>ESA PLANCK:   </a:t>
            </a:r>
            <a:r>
              <a:rPr lang="en-US" sz="2800" smtClean="0">
                <a:hlinkClick r:id="rId3"/>
              </a:rPr>
              <a:t>http://www.esa.int/SPECIALS/Planck/index.html</a:t>
            </a:r>
            <a:r>
              <a:rPr lang="en-US" sz="2800" smtClean="0"/>
              <a:t> </a:t>
            </a:r>
          </a:p>
          <a:p>
            <a:r>
              <a:rPr lang="en-US" sz="2800" smtClean="0"/>
              <a:t>NASA WMAP:   </a:t>
            </a:r>
            <a:br>
              <a:rPr lang="en-US" sz="2800" smtClean="0"/>
            </a:br>
            <a:r>
              <a:rPr lang="en-US" sz="2800" smtClean="0">
                <a:hlinkClick r:id="rId4"/>
              </a:rPr>
              <a:t>http://map.gsfc.nasa.gov/</a:t>
            </a:r>
            <a:endParaRPr lang="en-US" sz="2800" smtClean="0"/>
          </a:p>
          <a:p>
            <a:r>
              <a:rPr lang="en-US" sz="2800" smtClean="0"/>
              <a:t>NASA Astrophysics: </a:t>
            </a:r>
            <a:r>
              <a:rPr lang="en-US" sz="2800" smtClean="0">
                <a:hlinkClick r:id="rId5"/>
              </a:rPr>
              <a:t>http://science.nasa.gov/astrophysics/</a:t>
            </a:r>
            <a:r>
              <a:rPr lang="en-US" sz="2800" smtClean="0"/>
              <a:t> </a:t>
            </a:r>
          </a:p>
          <a:p>
            <a:r>
              <a:rPr lang="en-US" sz="2800" smtClean="0"/>
              <a:t>“El Universo en una cáscara de nuez”</a:t>
            </a:r>
            <a:br>
              <a:rPr lang="en-US" sz="2800" smtClean="0"/>
            </a:br>
            <a:r>
              <a:rPr lang="en-US" sz="2800" smtClean="0"/>
              <a:t>S. Hawking </a:t>
            </a:r>
            <a:endParaRPr lang="en-US" sz="2800"/>
          </a:p>
        </p:txBody>
      </p:sp>
      <p:pic>
        <p:nvPicPr>
          <p:cNvPr id="6" name="Picture 2" descr="C:\Users\MM\Desktop\Hawking_nuez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3383485"/>
            <a:ext cx="2699792" cy="3474515"/>
          </a:xfrm>
          <a:prstGeom prst="rect">
            <a:avLst/>
          </a:prstGeom>
          <a:noFill/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979712" y="116632"/>
            <a:ext cx="6707088" cy="634082"/>
          </a:xfrm>
        </p:spPr>
        <p:txBody>
          <a:bodyPr/>
          <a:lstStyle/>
          <a:p>
            <a:r>
              <a:rPr lang="en-US" smtClean="0"/>
              <a:t>Enlaces de interés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5" descr="0221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7120" t="23647" r="32085" b="57877"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Colisión de galaxias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4365104"/>
            <a:ext cx="4104456" cy="17281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_tradnl" sz="2000" smtClean="0"/>
              <a:t>     Los anillos se forman normalmente en el mismo plano de la galaxia, pero en ocasiones pueden generarse en el plano perpendicular. </a:t>
            </a:r>
          </a:p>
          <a:p>
            <a:endParaRPr lang="en-US" sz="200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7" descr="D:\Divulgacion\CosmoCaixa-2\ring-galax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79512"/>
            <a:ext cx="396240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D:\Divulgacion\CosmoCaixa-2\polar-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3704"/>
            <a:ext cx="4375371" cy="546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9" descr="colliding-galaxies-2"/>
          <p:cNvPicPr>
            <a:picLocks noChangeAspect="1" noChangeArrowheads="1"/>
          </p:cNvPicPr>
          <p:nvPr/>
        </p:nvPicPr>
        <p:blipFill>
          <a:blip r:embed="rId3" cstate="print"/>
          <a:srcRect l="11354" t="16768" r="5994" b="19751"/>
          <a:stretch>
            <a:fillRect/>
          </a:stretch>
        </p:blipFill>
        <p:spPr bwMode="auto">
          <a:xfrm>
            <a:off x="0" y="-163920"/>
            <a:ext cx="9144000" cy="702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5" descr="collis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7761" y="1052736"/>
            <a:ext cx="6893561" cy="551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6"/>
          <p:cNvSpPr txBox="1">
            <a:spLocks noChangeArrowheads="1"/>
          </p:cNvSpPr>
          <p:nvPr/>
        </p:nvSpPr>
        <p:spPr bwMode="auto">
          <a:xfrm>
            <a:off x="0" y="1916832"/>
            <a:ext cx="237683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000">
                <a:solidFill>
                  <a:srgbClr val="000000"/>
                </a:solidFill>
                <a:latin typeface="Arial" charset="0"/>
              </a:rPr>
              <a:t>Las colisiones </a:t>
            </a:r>
            <a:r>
              <a:rPr lang="es-ES_tradnl" sz="2000" smtClean="0">
                <a:solidFill>
                  <a:srgbClr val="000000"/>
                </a:solidFill>
                <a:latin typeface="Arial" charset="0"/>
              </a:rPr>
              <a:t>de galaxias espirales grandes dan lugar a la formación de antenas. </a:t>
            </a: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Colisión de galaxias</a:t>
            </a:r>
            <a:endParaRPr lang="en-U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MM\Documents\Divulgacion\Antennae-NGC4038_ssro.jpg"/>
          <p:cNvPicPr>
            <a:picLocks noChangeAspect="1" noChangeArrowheads="1"/>
          </p:cNvPicPr>
          <p:nvPr/>
        </p:nvPicPr>
        <p:blipFill>
          <a:blip r:embed="rId3" cstate="print"/>
          <a:srcRect l="3572" t="2" r="3572"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MM\Documents\Divulgacion\antennae-new-ac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8700000">
            <a:off x="1149350" y="-908433"/>
            <a:ext cx="7459663" cy="740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Colisión de galaxias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268760"/>
            <a:ext cx="3178696" cy="316835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s-ES_tradnl" sz="2000" smtClean="0"/>
              <a:t>Pero no siempre las </a:t>
            </a:r>
            <a:br>
              <a:rPr lang="es-ES_tradnl" sz="2000" smtClean="0"/>
            </a:br>
            <a:r>
              <a:rPr lang="es-ES_tradnl" sz="2000" smtClean="0"/>
              <a:t>cosas son lo que </a:t>
            </a:r>
            <a:br>
              <a:rPr lang="es-ES_tradnl" sz="2000" smtClean="0"/>
            </a:br>
            <a:r>
              <a:rPr lang="es-ES_tradnl" sz="2000" smtClean="0"/>
              <a:t>parecen.</a:t>
            </a:r>
          </a:p>
          <a:p>
            <a:pPr marL="0" indent="0">
              <a:spcBef>
                <a:spcPts val="0"/>
              </a:spcBef>
              <a:buNone/>
            </a:pPr>
            <a:endParaRPr lang="es-ES_tradnl" sz="2000" smtClean="0"/>
          </a:p>
          <a:p>
            <a:pPr marL="0" indent="0">
              <a:spcBef>
                <a:spcPts val="0"/>
              </a:spcBef>
              <a:buNone/>
            </a:pPr>
            <a:r>
              <a:rPr lang="es-ES_tradnl" sz="2000" smtClean="0"/>
              <a:t>En este caso, no hay ninguna conexión entre las dos galaxias, simplemente una está delante de la otra.</a:t>
            </a:r>
          </a:p>
          <a:p>
            <a:endParaRPr lang="es-ES_tradnl" sz="2000" smtClean="0"/>
          </a:p>
          <a:p>
            <a:endParaRPr lang="en-US" sz="200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451F-7AAC-4C2E-80D4-62935059D47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2" descr="C:\Users\MM\Documents\Divulgacion\Cosmic-apparent-collis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328" y="1159627"/>
            <a:ext cx="6084168" cy="543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478</Words>
  <Application>Microsoft Office PowerPoint</Application>
  <PresentationFormat>Presentación en pantalla (4:3)</PresentationFormat>
  <Paragraphs>138</Paragraphs>
  <Slides>39</Slides>
  <Notes>25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0" baseType="lpstr">
      <vt:lpstr>Tema de Office</vt:lpstr>
      <vt:lpstr>Diapositiva 1</vt:lpstr>
      <vt:lpstr>Colisión de galaxias</vt:lpstr>
      <vt:lpstr>Diapositiva 3</vt:lpstr>
      <vt:lpstr>Diapositiva 4</vt:lpstr>
      <vt:lpstr>Colisión de galaxias</vt:lpstr>
      <vt:lpstr>Diapositiva 6</vt:lpstr>
      <vt:lpstr>Colisión de galaxias</vt:lpstr>
      <vt:lpstr>Diapositiva 8</vt:lpstr>
      <vt:lpstr>Colisión de galaxias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Cúmulos de galaxias</vt:lpstr>
      <vt:lpstr>Cúmulos de galaxias</vt:lpstr>
      <vt:lpstr>q</vt:lpstr>
      <vt:lpstr>Diapositiva 20</vt:lpstr>
      <vt:lpstr>Diapositiva 21</vt:lpstr>
      <vt:lpstr>Diapositiva 22</vt:lpstr>
      <vt:lpstr>Diapositiva 23</vt:lpstr>
      <vt:lpstr>Los albores del Universo</vt:lpstr>
      <vt:lpstr>Los albores del Universo</vt:lpstr>
      <vt:lpstr>Diapositiva 26</vt:lpstr>
      <vt:lpstr>Diapositiva 27</vt:lpstr>
      <vt:lpstr>Diapositiva 28</vt:lpstr>
      <vt:lpstr>Diapositiva 29</vt:lpstr>
      <vt:lpstr>Materia y energía oscuras</vt:lpstr>
      <vt:lpstr>Materia oscura</vt:lpstr>
      <vt:lpstr>Materia oscura</vt:lpstr>
      <vt:lpstr>Materia oscura</vt:lpstr>
      <vt:lpstr>Energía oscura</vt:lpstr>
      <vt:lpstr>Diapositiva 35</vt:lpstr>
      <vt:lpstr>Energía oscura y el futuro del Universo</vt:lpstr>
      <vt:lpstr>Energía oscura y el futuro del Universo</vt:lpstr>
      <vt:lpstr>Diapositiva 38</vt:lpstr>
      <vt:lpstr>Enlaces de interés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sdad</dc:title>
  <dc:creator>MM</dc:creator>
  <cp:lastModifiedBy>MM</cp:lastModifiedBy>
  <cp:revision>126</cp:revision>
  <dcterms:created xsi:type="dcterms:W3CDTF">2012-06-18T15:04:14Z</dcterms:created>
  <dcterms:modified xsi:type="dcterms:W3CDTF">2012-07-02T13:43:31Z</dcterms:modified>
</cp:coreProperties>
</file>