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3" r:id="rId4"/>
    <p:sldId id="269" r:id="rId5"/>
    <p:sldId id="270" r:id="rId6"/>
    <p:sldId id="274" r:id="rId7"/>
    <p:sldId id="272" r:id="rId8"/>
    <p:sldId id="26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Manuel Escobar Rodriguez" initials="AME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  <a:srgbClr val="00CC00"/>
    <a:srgbClr val="7EA5F2"/>
    <a:srgbClr val="7DCEF7"/>
    <a:srgbClr val="99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660" autoAdjust="0"/>
  </p:normalViewPr>
  <p:slideViewPr>
    <p:cSldViewPr>
      <p:cViewPr varScale="1">
        <p:scale>
          <a:sx n="165" d="100"/>
          <a:sy n="165" d="100"/>
        </p:scale>
        <p:origin x="-112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ABEE-F683-4DF7-81B9-C48C4C771181}" type="datetimeFigureOut">
              <a:rPr lang="en-US" smtClean="0"/>
              <a:t>07/10/15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ED9B-3D9E-4356-9BE7-483BCCA1CD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8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A22F-4BE0-4C7B-BF8D-A3EBD7BD4114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7021-BFB1-4AB2-8C42-09538CEA8AF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0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subtítulo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/>
          </a:p>
        </p:txBody>
      </p:sp>
      <p:pic>
        <p:nvPicPr>
          <p:cNvPr id="7" name="6 Imagen" descr="solarnet_color_1000x250_trans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294"/>
            <a:ext cx="2016224" cy="4762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5776"/>
            <a:ext cx="8715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7318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295232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</a:t>
            </a:r>
          </a:p>
          <a:p>
            <a:r>
              <a:rPr lang="en-US" smtClean="0"/>
              <a:t>FAS, Executive and Board Meetings, Madrid</a:t>
            </a:r>
            <a:endParaRPr lang="es-ES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 dirty="0"/>
          </a:p>
        </p:txBody>
      </p:sp>
      <p:pic>
        <p:nvPicPr>
          <p:cNvPr id="2" name="Imagen 1" descr="logo_iac_200x200_trans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4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89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450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615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79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8560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08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44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507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751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9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</a:t>
            </a:r>
          </a:p>
          <a:p>
            <a:r>
              <a:rPr lang="en-US" smtClean="0"/>
              <a:t>FAS, Executive and Board Meetings, Madrid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228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82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826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765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491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16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  <p:pic>
        <p:nvPicPr>
          <p:cNvPr id="11" name="10 Imagen" descr="solarnet_color_1000x250_trans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294"/>
            <a:ext cx="2016224" cy="4762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5776"/>
            <a:ext cx="8715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7318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295232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Madrid, April 28-30, 2014</a:t>
            </a:r>
          </a:p>
          <a:p>
            <a:r>
              <a:rPr lang="en-US" dirty="0" smtClean="0"/>
              <a:t>FAS, Executive and Board Meetings, Madrid</a:t>
            </a:r>
            <a:endParaRPr lang="es-ES" dirty="0"/>
          </a:p>
        </p:txBody>
      </p:sp>
      <p:pic>
        <p:nvPicPr>
          <p:cNvPr id="17" name="Imagen 16" descr="logo_iac_200x200_trans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9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67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4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97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44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19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1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100000">
              <a:srgbClr val="7EA5F2"/>
            </a:gs>
            <a:gs pos="1000">
              <a:srgbClr val="D4DEFF"/>
            </a:gs>
            <a:gs pos="64000">
              <a:srgbClr val="C0D1FC">
                <a:lumMod val="17000"/>
                <a:lumOff val="83000"/>
              </a:srgbClr>
            </a:gs>
            <a:gs pos="99000">
              <a:srgbClr val="7EA5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Madrid, April 28-30, 2014</a:t>
            </a:r>
          </a:p>
          <a:p>
            <a:r>
              <a:rPr lang="en-US" dirty="0" smtClean="0"/>
              <a:t>FAS, Executive and Board Meetings, Madrid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8619-CA61-4369-8A66-2155E3004AD2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320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6C4E3-96D8-4C2D-984B-23B363246522}" type="datetimeFigureOut">
              <a:rPr lang="es-ES" smtClean="0"/>
              <a:t>07/10/15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F06C-1969-45C6-BC91-01E4C6D4843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90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solarnet-east.e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ESTtvCHANNEL" TargetMode="External"/><Relationship Id="rId4" Type="http://schemas.openxmlformats.org/officeDocument/2006/relationships/hyperlink" Target="https://twitter.com/estsolarne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solarnet-east.e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 idx="4294967295"/>
          </p:nvPr>
        </p:nvSpPr>
        <p:spPr>
          <a:xfrm>
            <a:off x="755576" y="2564904"/>
            <a:ext cx="7776864" cy="1584176"/>
          </a:xfrm>
        </p:spPr>
        <p:txBody>
          <a:bodyPr>
            <a:noAutofit/>
          </a:bodyPr>
          <a:lstStyle/>
          <a:p>
            <a:r>
              <a:rPr lang="en-US" sz="2800" spc="3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SOLARNET DISSEMINATION </a:t>
            </a:r>
            <a:r>
              <a:rPr lang="en-US" sz="2800" spc="3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COMMUNICATION </a:t>
            </a:r>
            <a:r>
              <a:rPr lang="en-US" sz="2800" spc="3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en-US" sz="3200" spc="3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spc="3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(Outreach</a:t>
            </a:r>
            <a:r>
              <a:rPr lang="en-US" sz="2000" spc="3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Plan)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SOLARNET PROJECT OFFICCE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4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849187" y="980728"/>
            <a:ext cx="2930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principles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7544" y="1318409"/>
            <a:ext cx="373528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spcAft>
                <a:spcPts val="600"/>
              </a:spcAft>
              <a:buAutoNum type="arabicPeriod"/>
            </a:pPr>
            <a:r>
              <a:rPr lang="en-US" sz="1400" dirty="0" smtClean="0">
                <a:solidFill>
                  <a:schemeClr val="bg2"/>
                </a:solidFill>
              </a:rPr>
              <a:t>Coordination </a:t>
            </a:r>
            <a:r>
              <a:rPr lang="en-US" sz="1400" dirty="0">
                <a:solidFill>
                  <a:schemeClr val="bg2"/>
                </a:solidFill>
              </a:rPr>
              <a:t>of SOLARNET partners individual efforts on public outreach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</a:p>
          <a:p>
            <a:pPr marL="182563" indent="-182563" algn="just">
              <a:spcAft>
                <a:spcPts val="600"/>
              </a:spcAft>
              <a:buFont typeface="+mj-lt"/>
              <a:buAutoNum type="arabicPeriod" startAt="2"/>
            </a:pPr>
            <a:r>
              <a:rPr lang="en-US" sz="1400" dirty="0" smtClean="0">
                <a:solidFill>
                  <a:schemeClr val="bg2"/>
                </a:solidFill>
              </a:rPr>
              <a:t>Promotion </a:t>
            </a:r>
            <a:r>
              <a:rPr lang="en-US" sz="1400" dirty="0">
                <a:solidFill>
                  <a:schemeClr val="bg2"/>
                </a:solidFill>
              </a:rPr>
              <a:t>of joint actions specifically designed to enhance the visibility of the project at international level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  <a:endParaRPr lang="es-ES" sz="1400" dirty="0"/>
          </a:p>
        </p:txBody>
      </p:sp>
      <p:sp>
        <p:nvSpPr>
          <p:cNvPr id="15" name="14 Rectángulo"/>
          <p:cNvSpPr/>
          <p:nvPr/>
        </p:nvSpPr>
        <p:spPr>
          <a:xfrm>
            <a:off x="5246258" y="1218238"/>
            <a:ext cx="2422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452352" y="1594535"/>
            <a:ext cx="40800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To make solar physics research more attractive and more comprehensible for a target </a:t>
            </a:r>
            <a:r>
              <a:rPr lang="en-US" sz="1400" dirty="0" smtClean="0">
                <a:solidFill>
                  <a:schemeClr val="bg2"/>
                </a:solidFill>
              </a:rPr>
              <a:t>audience</a:t>
            </a:r>
          </a:p>
          <a:p>
            <a:pPr marL="182563" indent="-1825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To achieve visibility for the project and its findings across Europe and worldwide, both inside and outside the scientific </a:t>
            </a:r>
            <a:r>
              <a:rPr lang="en-US" sz="1400" dirty="0" smtClean="0">
                <a:solidFill>
                  <a:schemeClr val="bg2"/>
                </a:solidFill>
              </a:rPr>
              <a:t>community</a:t>
            </a:r>
          </a:p>
          <a:p>
            <a:pPr marL="182563" indent="-1825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To promote the awareness of science</a:t>
            </a:r>
          </a:p>
          <a:p>
            <a:pPr marL="182563" indent="-1825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To encourage talented students and scientists to join the partner institutes and enterprises</a:t>
            </a:r>
          </a:p>
          <a:p>
            <a:pPr marL="182563" indent="-1825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To generate industrial interest for the developed products or services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827584" y="2636912"/>
            <a:ext cx="2736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audiences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48680" y="2960365"/>
            <a:ext cx="37352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3600" indent="-1825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Scientific community </a:t>
            </a:r>
          </a:p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</a:rPr>
              <a:t>Industry</a:t>
            </a:r>
            <a:endParaRPr lang="en-US" sz="1400" dirty="0">
              <a:solidFill>
                <a:schemeClr val="bg2"/>
              </a:solidFill>
            </a:endParaRPr>
          </a:p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Policy makers and funding agencies of the participants countries</a:t>
            </a:r>
          </a:p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Media</a:t>
            </a:r>
          </a:p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General public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2771800" y="4462895"/>
            <a:ext cx="3520772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 P O R T A N T !</a:t>
            </a:r>
            <a:endParaRPr lang="en-US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55576" y="4869160"/>
            <a:ext cx="727280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182563" algn="just">
              <a:spcAft>
                <a:spcPts val="600"/>
              </a:spcAft>
              <a:buAutoNum type="arabicPeriod"/>
              <a:tabLst>
                <a:tab pos="623888" algn="l"/>
              </a:tabLst>
            </a:pPr>
            <a:r>
              <a:rPr lang="en-US" sz="1400" dirty="0" smtClean="0">
                <a:solidFill>
                  <a:schemeClr val="bg2"/>
                </a:solidFill>
              </a:rPr>
              <a:t>The plan should involve </a:t>
            </a:r>
            <a:r>
              <a:rPr lang="en-US" sz="1400" dirty="0">
                <a:solidFill>
                  <a:schemeClr val="bg2"/>
                </a:solidFill>
              </a:rPr>
              <a:t>all consortium </a:t>
            </a:r>
            <a:r>
              <a:rPr lang="en-US" sz="1400" dirty="0" smtClean="0">
                <a:solidFill>
                  <a:schemeClr val="bg2"/>
                </a:solidFill>
              </a:rPr>
              <a:t>partners.</a:t>
            </a:r>
            <a:endParaRPr lang="en-US" sz="1400" dirty="0">
              <a:solidFill>
                <a:schemeClr val="bg2"/>
              </a:solidFill>
            </a:endParaRPr>
          </a:p>
          <a:p>
            <a:pPr marL="625475" indent="-182563" algn="just">
              <a:spcAft>
                <a:spcPts val="600"/>
              </a:spcAft>
              <a:buFont typeface="+mj-lt"/>
              <a:buAutoNum type="arabicPeriod" startAt="2"/>
              <a:tabLst>
                <a:tab pos="623888" algn="l"/>
              </a:tabLst>
            </a:pPr>
            <a:r>
              <a:rPr lang="en-US" sz="1400" dirty="0" smtClean="0">
                <a:solidFill>
                  <a:schemeClr val="bg2"/>
                </a:solidFill>
              </a:rPr>
              <a:t>Actions should be planned and implemented as a </a:t>
            </a:r>
            <a:r>
              <a:rPr lang="en-US" sz="1400" dirty="0">
                <a:solidFill>
                  <a:schemeClr val="bg2"/>
                </a:solidFill>
              </a:rPr>
              <a:t>continuous </a:t>
            </a:r>
            <a:r>
              <a:rPr lang="en-US" sz="1400" dirty="0" smtClean="0">
                <a:solidFill>
                  <a:schemeClr val="bg2"/>
                </a:solidFill>
              </a:rPr>
              <a:t>process during all the project lifetime, not </a:t>
            </a:r>
            <a:r>
              <a:rPr lang="en-US" sz="1400" dirty="0">
                <a:solidFill>
                  <a:schemeClr val="bg2"/>
                </a:solidFill>
              </a:rPr>
              <a:t>a one-time </a:t>
            </a:r>
            <a:r>
              <a:rPr lang="en-US" sz="1400" dirty="0" smtClean="0">
                <a:solidFill>
                  <a:schemeClr val="bg2"/>
                </a:solidFill>
              </a:rPr>
              <a:t>effort.</a:t>
            </a:r>
          </a:p>
          <a:p>
            <a:pPr marL="625475" indent="-182563" algn="just">
              <a:spcAft>
                <a:spcPts val="600"/>
              </a:spcAft>
              <a:buFont typeface="+mj-lt"/>
              <a:buAutoNum type="arabicPeriod" startAt="2"/>
              <a:tabLst>
                <a:tab pos="623888" algn="l"/>
              </a:tabLst>
            </a:pPr>
            <a:r>
              <a:rPr lang="en-US" sz="1400" dirty="0" smtClean="0">
                <a:solidFill>
                  <a:schemeClr val="bg2"/>
                </a:solidFill>
              </a:rPr>
              <a:t>Each target audience requires different messages, means and languages.</a:t>
            </a:r>
          </a:p>
          <a:p>
            <a:pPr marL="625475" indent="-182563" algn="just">
              <a:spcAft>
                <a:spcPts val="600"/>
              </a:spcAft>
              <a:buFont typeface="+mj-lt"/>
              <a:buAutoNum type="arabicPeriod" startAt="2"/>
              <a:tabLst>
                <a:tab pos="623888" algn="l"/>
              </a:tabLst>
            </a:pPr>
            <a:r>
              <a:rPr lang="en-US" sz="1400" dirty="0">
                <a:solidFill>
                  <a:schemeClr val="bg2"/>
                </a:solidFill>
              </a:rPr>
              <a:t>All materials </a:t>
            </a:r>
            <a:r>
              <a:rPr lang="en-US" sz="1400" dirty="0" smtClean="0">
                <a:solidFill>
                  <a:schemeClr val="bg2"/>
                </a:solidFill>
              </a:rPr>
              <a:t>should clearly include the </a:t>
            </a:r>
            <a:r>
              <a:rPr lang="en-US" sz="1400" dirty="0">
                <a:solidFill>
                  <a:schemeClr val="bg2"/>
                </a:solidFill>
              </a:rPr>
              <a:t>SOLARNET </a:t>
            </a:r>
            <a:r>
              <a:rPr lang="en-US" sz="1400" dirty="0" smtClean="0">
                <a:solidFill>
                  <a:schemeClr val="bg2"/>
                </a:solidFill>
              </a:rPr>
              <a:t>logo and FP7 wording.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7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00057"/>
              </p:ext>
            </p:extLst>
          </p:nvPr>
        </p:nvGraphicFramePr>
        <p:xfrm>
          <a:off x="179511" y="959243"/>
          <a:ext cx="8784976" cy="5783579"/>
        </p:xfrm>
        <a:graphic>
          <a:graphicData uri="http://schemas.openxmlformats.org/drawingml/2006/table">
            <a:tbl>
              <a:tblPr firstRow="1" firstCol="1" bandRow="1"/>
              <a:tblGrid>
                <a:gridCol w="1476467"/>
                <a:gridCol w="1402643"/>
                <a:gridCol w="1624113"/>
                <a:gridCol w="1033527"/>
                <a:gridCol w="812057"/>
                <a:gridCol w="1328820"/>
                <a:gridCol w="1107349"/>
              </a:tblGrid>
              <a:tr h="190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Actions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audience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Tools</a:t>
                      </a:r>
                      <a:endParaRPr lang="es-E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Responsible</a:t>
                      </a:r>
                      <a:endParaRPr lang="en-US" sz="1100" b="1" kern="1200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  <a:endParaRPr lang="en-US" sz="1100" b="1" kern="1200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endParaRPr lang="en-US" sz="1100" b="1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 Maintain and update the SOLARNET</a:t>
                      </a:r>
                      <a:r>
                        <a:rPr lang="en-GB" sz="11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website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100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  <a:hlinkClick r:id="rId3"/>
                        </a:rPr>
                        <a:t>www.solarnet-east.eu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General public, partners, researchers, engineers, everyone involved -or interested in- SOLARNET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Web page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tructured in two sections, public and private. </a:t>
                      </a:r>
                      <a:r>
                        <a:rPr lang="en-GB" sz="1100" u="sng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Content: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i="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information</a:t>
                      </a:r>
                      <a:r>
                        <a:rPr lang="en-GB" sz="1100" i="0" u="non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about the project (</a:t>
                      </a:r>
                      <a:r>
                        <a:rPr lang="en-GB" sz="1100" i="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documents, </a:t>
                      </a:r>
                      <a:r>
                        <a:rPr lang="en-GB" sz="1100" i="0" u="non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reports</a:t>
                      </a:r>
                      <a:r>
                        <a:rPr lang="en-GB" sz="1100" i="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GB" sz="1100" i="0" u="non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en-GB" sz="1100" i="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resentations</a:t>
                      </a:r>
                      <a:r>
                        <a:rPr lang="en-GB" sz="1100" i="0" u="non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100" i="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agenda, </a:t>
                      </a:r>
                      <a:r>
                        <a:rPr lang="en-GB" sz="1100" i="0" u="non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news, etc.</a:t>
                      </a:r>
                      <a:r>
                        <a:rPr lang="en-GB" sz="1100" i="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 Office 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June 2013-March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2017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sessions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% of new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sessions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Avg.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sessions duration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page views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Page/sessions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countries accessing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 is expected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the contribution of p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artners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researchers with material and information</a:t>
                      </a:r>
                      <a:endParaRPr lang="en-GB" sz="1100" i="1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 Organizing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schools, conferences, meetings, workshops, etc.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Scientific community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Calls, web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pages,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posters,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resentations, brochures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other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scientific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promotional material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WP leaders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2013-2017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 Meetings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 Schools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Workshops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Other meetings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2.1 SOLARNER</a:t>
                      </a:r>
                      <a:r>
                        <a:rPr lang="en-GB" sz="1100" u="non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Meetings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Scientific community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Calls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, web pages, mailings, brochures, etc.</a:t>
                      </a:r>
                      <a:endParaRPr lang="en-GB" sz="1100" kern="12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err="1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UiO</a:t>
                      </a:r>
                      <a:endParaRPr lang="en-GB" sz="1100" kern="1200" baseline="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INAF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KIS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IAC</a:t>
                      </a:r>
                      <a:endParaRPr lang="en-GB" sz="1100" kern="1200" baseline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Aug 2013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Feb 2015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Sep 2015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Nov 2016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participants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 presentations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Meetings websites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 is expected the creation of a web page for each meeting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2.2 SOLARNET</a:t>
                      </a:r>
                      <a:r>
                        <a:rPr lang="en-GB" sz="1100" u="non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u="non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Schools and Workshops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Young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researchers &amp; postdocs 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Calls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, web pages, mailings, brochures, etc.</a:t>
                      </a:r>
                      <a:endParaRPr lang="en-GB" sz="1100" kern="12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UWR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AISAS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IAA-CSIC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QUB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UCL-MSSL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Mar-Apr’14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Oct 2014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May 2015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Jan 2016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Sep 2016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applications</a:t>
                      </a:r>
                      <a:endParaRPr lang="en-GB" sz="1100" kern="120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students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lectures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Schools/Workshops websites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 is expected the creation of a web page for each School/Workshop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 Educational activities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u="sng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Students, young people, general public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Talks, schools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visits, </a:t>
                      </a: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meetings,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brochures, posters, videos</a:t>
                      </a:r>
                      <a:endParaRPr lang="en-GB" sz="1100" kern="12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All SOLARNET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in</a:t>
                      </a: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stitutions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2013-2017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Nr. of participants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talks,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visits,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etc.</a:t>
                      </a:r>
                      <a:endParaRPr lang="en-GB" sz="1100" kern="120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kern="1200" baseline="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3.1 Educational activities in The</a:t>
                      </a:r>
                      <a:r>
                        <a:rPr lang="en-GB" sz="11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Canary Islands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Students, young people, general public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Canary observatories open doors days 2014, 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20-21 Jun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err="1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SolarLab</a:t>
                      </a:r>
                      <a:endParaRPr lang="en-GB" sz="1100" kern="12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Science weeks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 err="1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Infodays</a:t>
                      </a:r>
                      <a:endParaRPr lang="en-GB" sz="1100" kern="12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IAC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2014-2017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baseline="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2013 - 2015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Yearly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   “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Nr. of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participants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kern="1200" baseline="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 is expected the organization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similar activities by all SOLARNET institutions</a:t>
                      </a:r>
                      <a:endParaRPr lang="en-GB" sz="1100" i="1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982885" y="620688"/>
            <a:ext cx="11724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</a:t>
            </a:r>
            <a:endParaRPr lang="en-US" sz="1600" spc="300" dirty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48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2303"/>
              </p:ext>
            </p:extLst>
          </p:nvPr>
        </p:nvGraphicFramePr>
        <p:xfrm>
          <a:off x="107504" y="1052735"/>
          <a:ext cx="8926084" cy="5590793"/>
        </p:xfrm>
        <a:graphic>
          <a:graphicData uri="http://schemas.openxmlformats.org/drawingml/2006/table">
            <a:tbl>
              <a:tblPr firstRow="1" firstCol="1" bandRow="1"/>
              <a:tblGrid>
                <a:gridCol w="1497764"/>
                <a:gridCol w="1425637"/>
                <a:gridCol w="1650738"/>
                <a:gridCol w="1050470"/>
                <a:gridCol w="825369"/>
                <a:gridCol w="1350604"/>
                <a:gridCol w="1125502"/>
              </a:tblGrid>
              <a:tr h="1911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Actions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audience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Tools</a:t>
                      </a:r>
                      <a:endParaRPr lang="es-E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Responsible</a:t>
                      </a:r>
                      <a:endParaRPr lang="en-US" sz="1100" b="1" kern="1200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  <a:endParaRPr lang="en-US" sz="1100" b="1" kern="1200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endParaRPr lang="en-US" sz="1100" b="1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4. Using social networks to wider dissemination about SOLARNET</a:t>
                      </a:r>
                      <a:r>
                        <a:rPr lang="en-GB" sz="11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 and its results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General public, partners, researchers,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others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Social networks</a:t>
                      </a: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 Office</a:t>
                      </a:r>
                      <a:endParaRPr lang="en-GB" sz="1100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2013 - 2017</a:t>
                      </a:r>
                      <a:endParaRPr lang="en-GB" sz="1100" kern="12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 videos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users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tweets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4.1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Create and maintain the EST/SOLARNET channel in YouTube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100" baseline="0" noProof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ESTtvCHANNEL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“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YouTube</a:t>
                      </a:r>
                      <a:endParaRPr lang="en-GB" sz="1100" u="none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  <a:hlinkClick r:id="rId3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  <a:hlinkClick r:id="rId3"/>
                        </a:rPr>
                        <a:t>http://www.youtube.com/user/ESTtvCHANNEL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 Office</a:t>
                      </a:r>
                      <a:endParaRPr lang="en-GB" sz="1100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April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2014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 videos </a:t>
                      </a:r>
                      <a:r>
                        <a:rPr lang="en-GB" sz="1100" dirty="0" err="1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upload’d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views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 is expected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the contribution of p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artners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researchers</a:t>
                      </a:r>
                      <a:endParaRPr lang="en-GB" sz="1100" i="1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4.2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Produce 2 videos on SOLARNET activities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“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YouTube (</a:t>
                      </a:r>
                      <a:r>
                        <a:rPr lang="en-GB" sz="1100" u="none" dirty="0" err="1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ESTtvCHANNEL</a:t>
                      </a:r>
                      <a:r>
                        <a:rPr lang="en-GB" sz="1100" u="none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Other  channels</a:t>
                      </a:r>
                      <a:r>
                        <a:rPr lang="en-GB" sz="1100" u="none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 means</a:t>
                      </a:r>
                      <a:endParaRPr lang="en-GB" sz="1100" u="none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n-GB" sz="1100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2015 &amp; 2016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Two videos produced 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 video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on TAS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 video TBD</a:t>
                      </a:r>
                      <a:endParaRPr lang="en-GB" sz="1100" i="1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4.3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Create and maintain EST/SOLARNET profile in Twitter (@</a:t>
                      </a:r>
                      <a:r>
                        <a:rPr lang="en-GB" sz="1100" baseline="0" noProof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estsolarnet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“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Twitter (@</a:t>
                      </a:r>
                      <a:r>
                        <a:rPr lang="en-GB" sz="1100" baseline="0" noProof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estsolarnet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  <a:hlinkClick r:id="rId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  <a:hlinkClick r:id="rId4"/>
                        </a:rPr>
                        <a:t>https://twitter.com/estsolarnet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Office</a:t>
                      </a:r>
                      <a:endParaRPr lang="en-GB" sz="1100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Jul 2014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tweets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of followers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retweets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 Coordinate media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activities with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media representatives/ reporters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General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public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Brochures, posters, videos, press releases to local and national media, interviews, TV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 radio </a:t>
                      </a: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talks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Office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- 2017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 brochures, press releases, radio talks, interviews, etc.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5.1 Create a list of media representatives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 reporters to be contacted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Selected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media representatives and reporters in all Europe</a:t>
                      </a:r>
                      <a:endParaRPr lang="en-GB" sz="110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Post,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mail, telephone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Office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Nov 2014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representatives &amp; reporters involved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 is expected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the contribution of all p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artners</a:t>
                      </a:r>
                      <a:endParaRPr lang="en-GB" sz="1100" i="1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5.2 </a:t>
                      </a:r>
                      <a:r>
                        <a:rPr lang="en-GB" sz="1100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Invitation to cover workshops,</a:t>
                      </a:r>
                      <a:r>
                        <a:rPr lang="en-GB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events, meetings,</a:t>
                      </a:r>
                      <a:r>
                        <a:rPr lang="en-GB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schools, etc.</a:t>
                      </a: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“               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Brochures, post,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mail, telephone, web page, etc.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2014 - 2017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news and other piece of information published 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5.3 Preparing media information and material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General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public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Brochures, posters, videos, press releases, interviews, TV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 radio </a:t>
                      </a: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talks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n-GB" sz="1100" kern="120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2014 - 2017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 brochures, press releases, radio talks, interviews distributed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190796" y="642174"/>
            <a:ext cx="2749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(cont.)</a:t>
            </a:r>
            <a:endParaRPr lang="en-US" sz="1600" spc="300" dirty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07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64371"/>
              </p:ext>
            </p:extLst>
          </p:nvPr>
        </p:nvGraphicFramePr>
        <p:xfrm>
          <a:off x="107504" y="1253380"/>
          <a:ext cx="8926084" cy="3687788"/>
        </p:xfrm>
        <a:graphic>
          <a:graphicData uri="http://schemas.openxmlformats.org/drawingml/2006/table">
            <a:tbl>
              <a:tblPr firstRow="1" firstCol="1" bandRow="1"/>
              <a:tblGrid>
                <a:gridCol w="1497764"/>
                <a:gridCol w="1425637"/>
                <a:gridCol w="1650738"/>
                <a:gridCol w="1050470"/>
                <a:gridCol w="825369"/>
                <a:gridCol w="1350604"/>
                <a:gridCol w="1125502"/>
              </a:tblGrid>
              <a:tr h="408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Actions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audience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Tools</a:t>
                      </a:r>
                      <a:endParaRPr lang="es-E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Responsible</a:t>
                      </a:r>
                      <a:endParaRPr lang="en-US" sz="1100" b="1" kern="1200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es-E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  <a:endParaRPr lang="en-US" sz="1100" b="1" kern="1200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endParaRPr lang="en-US" sz="1100" b="1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5.4 Schedule radio/TV appearances, interviews  and announcements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General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public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Radio, TV, news</a:t>
                      </a:r>
                      <a:r>
                        <a:rPr lang="en-GB" sz="11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papers, websites, mailing</a:t>
                      </a: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appearances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interviews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announcements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7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5.5 </a:t>
                      </a:r>
                      <a:r>
                        <a:rPr lang="en-GB" sz="1100" kern="12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Organising  </a:t>
                      </a:r>
                      <a:r>
                        <a:rPr lang="en-GB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visits to observatories, institutes and infrastructures</a:t>
                      </a:r>
                      <a:endParaRPr lang="en-GB" sz="11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General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public, young people, students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Radio, TV, news</a:t>
                      </a:r>
                      <a:r>
                        <a:rPr lang="en-GB" sz="11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papers, websites, mailing</a:t>
                      </a:r>
                      <a:endParaRPr lang="en-GB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n-GB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n-GB" sz="1100" kern="120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2014 - 2017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visits organised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visitors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7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6. Dissemination of the innovative aspects and findings of the project towards industry</a:t>
                      </a:r>
                      <a:endParaRPr lang="es-ES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Selected industries, companies and organisations</a:t>
                      </a: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Meetings, conferences,</a:t>
                      </a:r>
                      <a:r>
                        <a:rPr lang="en-US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Expos, workshops, promotional technologies data sheets</a:t>
                      </a:r>
                      <a:endParaRPr lang="es-ES" sz="11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err="1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Tecnalia</a:t>
                      </a:r>
                      <a:endParaRPr lang="en-GB" sz="1100" kern="1200" noProof="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s-ES" sz="1100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2014 - 2017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technologies disseminated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</a:t>
                      </a:r>
                      <a:r>
                        <a:rPr lang="en-GB" sz="1100" baseline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of industries involved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It is expected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the contribution of p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artners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and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researchers</a:t>
                      </a:r>
                      <a:endParaRPr lang="en-GB" sz="1100" i="1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7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7. Contacts</a:t>
                      </a:r>
                      <a:r>
                        <a:rPr lang="en-US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with p</a:t>
                      </a:r>
                      <a:r>
                        <a:rPr lang="en-US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olicy makers and funding agencies of the participants countries</a:t>
                      </a:r>
                      <a:endParaRPr lang="es-ES" sz="11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Police makers, funding agencies, stakeholders, </a:t>
                      </a:r>
                      <a:r>
                        <a:rPr lang="en-US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epresentatives, other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Meetings,</a:t>
                      </a:r>
                      <a:r>
                        <a:rPr lang="en-US" sz="1100" kern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interviews, b</a:t>
                      </a:r>
                      <a:r>
                        <a:rPr lang="en-US" sz="1100" kern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rochures, posters, brief reports, videos about SOLARNET &amp; EST</a:t>
                      </a:r>
                      <a:endParaRPr lang="es-ES" sz="1100" kern="1200" dirty="0" smtClean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- 2017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Mobilized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f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unds and supports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each country to ensure the continuity of the development of EST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The implication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of all partners is </a:t>
                      </a:r>
                      <a:r>
                        <a:rPr lang="en-GB" sz="1100" i="1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of paramount relevance</a:t>
                      </a:r>
                      <a:r>
                        <a:rPr lang="en-GB" sz="1100" i="1" baseline="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for SOLARNET &amp; EST</a:t>
                      </a:r>
                      <a:endParaRPr lang="en-GB" sz="1100" i="1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1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8. Outreach plan</a:t>
                      </a:r>
                      <a:r>
                        <a:rPr lang="en-US" sz="1100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assessment</a:t>
                      </a:r>
                      <a:endParaRPr lang="en-US" sz="11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 sample of the distinct</a:t>
                      </a:r>
                      <a:r>
                        <a:rPr lang="en-US" sz="11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audiences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uestionnaires, web page visiting counters, etc.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Project Office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noProof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Partners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2015 &amp; 2017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Relevant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indicators (some of</a:t>
                      </a:r>
                      <a:r>
                        <a:rPr lang="en-GB" sz="11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them TBD)</a:t>
                      </a:r>
                      <a:endParaRPr lang="en-GB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9198429" y="67400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2 Rectángulo"/>
          <p:cNvSpPr/>
          <p:nvPr/>
        </p:nvSpPr>
        <p:spPr>
          <a:xfrm>
            <a:off x="3203848" y="786190"/>
            <a:ext cx="2749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(cont.)</a:t>
            </a:r>
            <a:endParaRPr lang="en-US" sz="1600" spc="300" dirty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869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35696" y="827420"/>
            <a:ext cx="5463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 activities </a:t>
            </a:r>
            <a:r>
              <a:rPr lang="en-US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</a:t>
            </a:r>
            <a:r>
              <a:rPr lang="en-US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(up to date*)</a:t>
            </a:r>
            <a:endParaRPr lang="es-ES" dirty="0"/>
          </a:p>
        </p:txBody>
      </p:sp>
      <p:graphicFrame>
        <p:nvGraphicFramePr>
          <p:cNvPr id="1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446906"/>
              </p:ext>
            </p:extLst>
          </p:nvPr>
        </p:nvGraphicFramePr>
        <p:xfrm>
          <a:off x="755576" y="1340767"/>
          <a:ext cx="7704856" cy="3384442"/>
        </p:xfrm>
        <a:graphic>
          <a:graphicData uri="http://schemas.openxmlformats.org/drawingml/2006/table">
            <a:tbl>
              <a:tblPr firstRow="1" firstCol="1" bandRow="1"/>
              <a:tblGrid>
                <a:gridCol w="2664296"/>
                <a:gridCol w="5040560"/>
              </a:tblGrid>
              <a:tr h="209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Outreach activity</a:t>
                      </a: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</a:t>
                      </a: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Website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www.solarnet-east.eu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sessions: 13 355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% of new</a:t>
                      </a:r>
                      <a:r>
                        <a:rPr lang="en-GB" sz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sessions: 73,9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Avg.</a:t>
                      </a:r>
                      <a:r>
                        <a:rPr lang="en-GB" sz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sessions duration: 1,28 min.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page views: 30</a:t>
                      </a:r>
                      <a:r>
                        <a:rPr lang="en-GB" sz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244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Page/sessions: 2,26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Nr of countries: 149 </a:t>
                      </a:r>
                      <a:r>
                        <a:rPr lang="en-GB" sz="10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**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(Analytics</a:t>
                      </a:r>
                      <a:r>
                        <a:rPr lang="en-GB" sz="1000" i="1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from 27/01/2014 to 30/09/2015)</a:t>
                      </a:r>
                      <a:r>
                        <a:rPr lang="en-GB" sz="1200" baseline="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Conferences, workshops, schools, meetings, Expos</a:t>
                      </a: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Conferences and Meetings: 8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Participants: 427; Presentations: 240)</a:t>
                      </a:r>
                      <a:endParaRPr lang="en-US" sz="1200" baseline="0" dirty="0" smtClean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Schools: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(Participants: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78) </a:t>
                      </a:r>
                      <a:endParaRPr lang="en-US" sz="1200" noProof="0" dirty="0" smtClean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Workshops</a:t>
                      </a:r>
                      <a:r>
                        <a:rPr lang="en-US" sz="120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(Participants: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116)</a:t>
                      </a:r>
                      <a:endParaRPr lang="en-US" sz="1200" baseline="0" noProof="0" dirty="0" smtClean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Meetings: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Participants: 275; Presentations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200" baseline="0" noProof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194)</a:t>
                      </a:r>
                      <a:endParaRPr lang="en-US" sz="1200" noProof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Educational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 (only IAC)</a:t>
                      </a: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SolarLab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80000 students, 300 schoolteachers, 171 participating centers</a:t>
                      </a:r>
                      <a:endParaRPr lang="en-US" sz="1200" dirty="0" smtClean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Teide</a:t>
                      </a:r>
                      <a:r>
                        <a:rPr lang="en-US" sz="1200" b="1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Observatory Open Doors Days: 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5975 visitors (20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-21/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06/14 &amp; 3-4/07/15)</a:t>
                      </a: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Social networks</a:t>
                      </a:r>
                      <a:endParaRPr lang="es-ES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YouTube: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EST/SOLARNET TV Channel (2 v</a:t>
                      </a:r>
                      <a:r>
                        <a:rPr lang="en-US" sz="1200" u="none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ideos uploaded, </a:t>
                      </a:r>
                      <a:r>
                        <a:rPr lang="en-US" sz="1200" u="none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39 </a:t>
                      </a:r>
                      <a:r>
                        <a:rPr lang="en-US" sz="1200" u="none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views)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Twitter profile: </a:t>
                      </a:r>
                      <a:r>
                        <a:rPr lang="en-US" sz="1200" u="none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Created but…</a:t>
                      </a:r>
                      <a:endParaRPr lang="es-ES" sz="1200" u="none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54" marR="4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683568" y="4757082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000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</a:t>
            </a:r>
            <a:r>
              <a:rPr lang="en-US" sz="10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1000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0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09/2015</a:t>
            </a:r>
            <a:endParaRPr lang="en-US" sz="1000" spc="300" dirty="0" smtClean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10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s-ES" sz="1000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GB" sz="1000" spc="3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countries from which visits originated, based on IP </a:t>
            </a:r>
            <a:r>
              <a:rPr lang="en-GB" sz="1000" spc="3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</a:t>
            </a:r>
            <a:endParaRPr lang="es-ES" sz="1000" spc="300" dirty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11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95736" y="2032248"/>
            <a:ext cx="4968552" cy="31249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1800" dirty="0">
                <a:solidFill>
                  <a:srgbClr val="0070C0"/>
                </a:solidFill>
              </a:rPr>
              <a:t>SOLARNET</a:t>
            </a:r>
            <a:r>
              <a:rPr lang="es-ES" sz="1800" dirty="0" smtClean="0">
                <a:solidFill>
                  <a:srgbClr val="0070C0"/>
                </a:solidFill>
              </a:rPr>
              <a:t> Project Office</a:t>
            </a:r>
            <a:endParaRPr lang="es-ES" sz="1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s-ES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1800" dirty="0" smtClean="0">
                <a:solidFill>
                  <a:schemeClr val="bg1"/>
                </a:solidFill>
              </a:rPr>
              <a:t>INSTITUTO </a:t>
            </a:r>
            <a:r>
              <a:rPr lang="es-ES" sz="1800" dirty="0">
                <a:solidFill>
                  <a:schemeClr val="bg1"/>
                </a:solidFill>
              </a:rPr>
              <a:t>DE ASTROFÍSICA DE CANARIAS</a:t>
            </a:r>
          </a:p>
          <a:p>
            <a:pPr marL="0" indent="0" algn="ctr">
              <a:buNone/>
            </a:pPr>
            <a:r>
              <a:rPr lang="es-ES" sz="1800" dirty="0">
                <a:solidFill>
                  <a:schemeClr val="bg1"/>
                </a:solidFill>
              </a:rPr>
              <a:t>C/ Vía Láctea, s/n</a:t>
            </a:r>
          </a:p>
          <a:p>
            <a:pPr marL="0" indent="0" algn="ctr">
              <a:buNone/>
            </a:pPr>
            <a:r>
              <a:rPr lang="es-ES" sz="1800" dirty="0">
                <a:solidFill>
                  <a:schemeClr val="bg1"/>
                </a:solidFill>
              </a:rPr>
              <a:t>38200 – La Laguna</a:t>
            </a:r>
          </a:p>
          <a:p>
            <a:pPr marL="0" indent="0" algn="ctr">
              <a:buNone/>
            </a:pPr>
            <a:endParaRPr lang="es-ES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1800" dirty="0" smtClean="0">
                <a:solidFill>
                  <a:schemeClr val="bg1"/>
                </a:solidFill>
              </a:rPr>
              <a:t>Email</a:t>
            </a:r>
            <a:r>
              <a:rPr lang="es-ES" sz="1800" dirty="0">
                <a:solidFill>
                  <a:schemeClr val="bg1"/>
                </a:solidFill>
              </a:rPr>
              <a:t>: </a:t>
            </a:r>
            <a:r>
              <a:rPr lang="es-ES" sz="1800" dirty="0" err="1" smtClean="0">
                <a:solidFill>
                  <a:schemeClr val="bg1"/>
                </a:solidFill>
              </a:rPr>
              <a:t>solarnet@</a:t>
            </a:r>
            <a:r>
              <a:rPr lang="es-ES" sz="1800" dirty="0" err="1">
                <a:solidFill>
                  <a:schemeClr val="bg1"/>
                </a:solidFill>
              </a:rPr>
              <a:t>iac.es</a:t>
            </a:r>
            <a:endParaRPr lang="es-ES" sz="1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1800" dirty="0" smtClean="0">
                <a:solidFill>
                  <a:schemeClr val="bg1"/>
                </a:solidFill>
              </a:rPr>
              <a:t>Tel</a:t>
            </a:r>
            <a:r>
              <a:rPr lang="es-ES" sz="1800" dirty="0">
                <a:solidFill>
                  <a:schemeClr val="bg1"/>
                </a:solidFill>
              </a:rPr>
              <a:t>: +34 922 </a:t>
            </a:r>
            <a:r>
              <a:rPr lang="es-ES" sz="1800" dirty="0" smtClean="0">
                <a:solidFill>
                  <a:schemeClr val="bg1"/>
                </a:solidFill>
              </a:rPr>
              <a:t>605192 / 605200     </a:t>
            </a:r>
          </a:p>
          <a:p>
            <a:pPr marL="0" indent="0" algn="ctr">
              <a:buNone/>
            </a:pPr>
            <a:r>
              <a:rPr lang="es-ES" sz="1800" dirty="0" smtClean="0">
                <a:solidFill>
                  <a:schemeClr val="bg1"/>
                </a:solidFill>
              </a:rPr>
              <a:t> </a:t>
            </a:r>
            <a:r>
              <a:rPr lang="es-ES" sz="1800" dirty="0">
                <a:solidFill>
                  <a:schemeClr val="bg1"/>
                </a:solidFill>
              </a:rPr>
              <a:t>Fax: +34 922 </a:t>
            </a:r>
            <a:r>
              <a:rPr lang="es-ES" sz="1800" dirty="0" smtClean="0">
                <a:solidFill>
                  <a:schemeClr val="bg1"/>
                </a:solidFill>
              </a:rPr>
              <a:t>605210</a:t>
            </a:r>
            <a:endParaRPr lang="es-E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8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3617</TotalTime>
  <Words>1406</Words>
  <Application>Microsoft Macintosh PowerPoint</Application>
  <PresentationFormat>Presentación en pantalla (4:3)</PresentationFormat>
  <Paragraphs>267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Diseño personalizado</vt:lpstr>
      <vt:lpstr>SOLARNET DISSEMINATION AND COMMUNICATION PLAN (Outreach Plan)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Manuel Escobar Rodriguez</dc:creator>
  <cp:lastModifiedBy>Alberto Escobar Rodríguez</cp:lastModifiedBy>
  <cp:revision>146</cp:revision>
  <dcterms:created xsi:type="dcterms:W3CDTF">2014-03-18T09:39:24Z</dcterms:created>
  <dcterms:modified xsi:type="dcterms:W3CDTF">2015-10-07T10:12:20Z</dcterms:modified>
</cp:coreProperties>
</file>